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5" r:id="rId1"/>
  </p:sldMasterIdLst>
  <p:notesMasterIdLst>
    <p:notesMasterId r:id="rId22"/>
  </p:notesMasterIdLst>
  <p:handoutMasterIdLst>
    <p:handoutMasterId r:id="rId23"/>
  </p:handoutMasterIdLst>
  <p:sldIdLst>
    <p:sldId id="344" r:id="rId2"/>
    <p:sldId id="345" r:id="rId3"/>
    <p:sldId id="346" r:id="rId4"/>
    <p:sldId id="347" r:id="rId5"/>
    <p:sldId id="334" r:id="rId6"/>
    <p:sldId id="339" r:id="rId7"/>
    <p:sldId id="260" r:id="rId8"/>
    <p:sldId id="324" r:id="rId9"/>
    <p:sldId id="267" r:id="rId10"/>
    <p:sldId id="269" r:id="rId11"/>
    <p:sldId id="271" r:id="rId12"/>
    <p:sldId id="348" r:id="rId13"/>
    <p:sldId id="349" r:id="rId14"/>
    <p:sldId id="335" r:id="rId15"/>
    <p:sldId id="336" r:id="rId16"/>
    <p:sldId id="340" r:id="rId17"/>
    <p:sldId id="341" r:id="rId18"/>
    <p:sldId id="342" r:id="rId19"/>
    <p:sldId id="343" r:id="rId20"/>
    <p:sldId id="330" r:id="rId21"/>
  </p:sldIdLst>
  <p:sldSz cx="10080625" cy="7559675"/>
  <p:notesSz cx="6735763" cy="9856788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5pPr>
    <a:lvl6pPr marL="2285526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6pPr>
    <a:lvl7pPr marL="2742632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7pPr>
    <a:lvl8pPr marL="3199737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8pPr>
    <a:lvl9pPr marL="3656842" algn="l" defTabSz="914210" rtl="0" eaLnBrk="1" latinLnBrk="0" hangingPunct="1">
      <a:defRPr kern="1200">
        <a:solidFill>
          <a:schemeClr val="tx1"/>
        </a:solidFill>
        <a:latin typeface="Arial" charset="0"/>
        <a:ea typeface="MS Gothic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CCCCFF"/>
    <a:srgbClr val="99CCFF"/>
    <a:srgbClr val="99FFCC"/>
    <a:srgbClr val="EF6D0B"/>
    <a:srgbClr val="F6A5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0" autoAdjust="0"/>
    <p:restoredTop sz="82571" autoAdjust="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5"/>
        <p:guide pos="192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50.wmf"/><Relationship Id="rId4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91" cy="493206"/>
          </a:xfrm>
          <a:prstGeom prst="rect">
            <a:avLst/>
          </a:prstGeom>
        </p:spPr>
        <p:txBody>
          <a:bodyPr vert="horz" lIns="83128" tIns="41564" rIns="83128" bIns="4156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858" y="0"/>
            <a:ext cx="2919491" cy="493206"/>
          </a:xfrm>
          <a:prstGeom prst="rect">
            <a:avLst/>
          </a:prstGeom>
        </p:spPr>
        <p:txBody>
          <a:bodyPr vert="horz" lIns="83128" tIns="41564" rIns="83128" bIns="41564" rtlCol="0"/>
          <a:lstStyle>
            <a:lvl1pPr algn="r">
              <a:defRPr sz="1100"/>
            </a:lvl1pPr>
          </a:lstStyle>
          <a:p>
            <a:fld id="{22DB45B9-E17A-427E-A760-1DD0391A85BF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2120"/>
            <a:ext cx="2919491" cy="493205"/>
          </a:xfrm>
          <a:prstGeom prst="rect">
            <a:avLst/>
          </a:prstGeom>
        </p:spPr>
        <p:txBody>
          <a:bodyPr vert="horz" lIns="83128" tIns="41564" rIns="83128" bIns="4156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858" y="9362120"/>
            <a:ext cx="2919491" cy="493205"/>
          </a:xfrm>
          <a:prstGeom prst="rect">
            <a:avLst/>
          </a:prstGeom>
        </p:spPr>
        <p:txBody>
          <a:bodyPr vert="horz" lIns="83128" tIns="41564" rIns="83128" bIns="41564" rtlCol="0" anchor="b"/>
          <a:lstStyle>
            <a:lvl1pPr algn="r">
              <a:defRPr sz="1100"/>
            </a:lvl1pPr>
          </a:lstStyle>
          <a:p>
            <a:fld id="{8BDACD49-2D38-4FCD-8DE5-8E4E277F4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816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49300"/>
            <a:ext cx="4922838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293" y="4681792"/>
            <a:ext cx="5387762" cy="443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2030" y="0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63582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2030" y="9363582"/>
            <a:ext cx="2922320" cy="4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8097" algn="l"/>
                <a:tab pos="1316195" algn="l"/>
                <a:tab pos="1974292" algn="l"/>
                <a:tab pos="263239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5AB58E68-A87A-41A6-9B78-C9CDCB31A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9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384AC57C-70E8-4471-8DA3-85A2BAEF9E51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51C5FC06-381F-4D38-B921-AA151AC74F45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Для синтеза радикала </a:t>
            </a:r>
            <a:r>
              <a:rPr lang="ru-RU" b="1" dirty="0" smtClean="0"/>
              <a:t>63</a:t>
            </a:r>
            <a:r>
              <a:rPr lang="ru-RU" baseline="0" dirty="0" smtClean="0"/>
              <a:t> мы использовали цепь превращений на основе </a:t>
            </a:r>
            <a:r>
              <a:rPr lang="ru-RU" baseline="0" dirty="0" err="1" smtClean="0"/>
              <a:t>хемиоселективности</a:t>
            </a:r>
            <a:r>
              <a:rPr lang="ru-RU" baseline="0" dirty="0" smtClean="0"/>
              <a:t> замещения атома брома в 2,5-дибромпиридине для реакции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. На первой стадии реакцией с </a:t>
            </a:r>
            <a:r>
              <a:rPr lang="ru-RU" baseline="0" dirty="0" err="1" smtClean="0"/>
              <a:t>триметилсилилацетиленом</a:t>
            </a:r>
            <a:r>
              <a:rPr lang="ru-RU" baseline="0" dirty="0" smtClean="0"/>
              <a:t> мы получили </a:t>
            </a:r>
            <a:r>
              <a:rPr lang="ru-RU" baseline="0" dirty="0" err="1" smtClean="0"/>
              <a:t>силильное</a:t>
            </a:r>
            <a:r>
              <a:rPr lang="ru-RU" baseline="0" dirty="0" smtClean="0"/>
              <a:t> производное </a:t>
            </a:r>
            <a:r>
              <a:rPr lang="ru-RU" b="1" baseline="0" dirty="0" smtClean="0"/>
              <a:t>59</a:t>
            </a:r>
            <a:r>
              <a:rPr lang="ru-RU" baseline="0" dirty="0" smtClean="0"/>
              <a:t>, снятие </a:t>
            </a:r>
            <a:r>
              <a:rPr lang="ru-RU" baseline="0" dirty="0" err="1" smtClean="0"/>
              <a:t>триметилсилильной</a:t>
            </a:r>
            <a:r>
              <a:rPr lang="ru-RU" baseline="0" dirty="0" smtClean="0"/>
              <a:t> защиты в котором привело к 5-бром-2-этинилпиридину </a:t>
            </a:r>
            <a:r>
              <a:rPr lang="ru-RU" b="1" baseline="0" dirty="0" smtClean="0"/>
              <a:t>60</a:t>
            </a:r>
            <a:r>
              <a:rPr lang="ru-RU" baseline="0" dirty="0" smtClean="0"/>
              <a:t>. После чего пиридин </a:t>
            </a:r>
            <a:r>
              <a:rPr lang="ru-RU" b="1" baseline="0" dirty="0" smtClean="0"/>
              <a:t>60</a:t>
            </a:r>
            <a:r>
              <a:rPr lang="ru-RU" baseline="0" dirty="0" smtClean="0"/>
              <a:t> снова вводился в реакцию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 с 2,5-дибромпиридином образуя </a:t>
            </a:r>
            <a:r>
              <a:rPr lang="ru-RU" baseline="0" dirty="0" err="1" smtClean="0"/>
              <a:t>дибромпроизводное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61</a:t>
            </a:r>
            <a:r>
              <a:rPr lang="ru-RU" baseline="0" dirty="0" smtClean="0"/>
              <a:t>, которое </a:t>
            </a:r>
            <a:r>
              <a:rPr lang="ru-RU" baseline="0" dirty="0" err="1" smtClean="0"/>
              <a:t>металировалось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бутиллитием</a:t>
            </a:r>
            <a:r>
              <a:rPr lang="ru-RU" baseline="0" dirty="0" smtClean="0"/>
              <a:t> и затем обрабатывалось </a:t>
            </a:r>
            <a:r>
              <a:rPr lang="ru-RU" baseline="0" dirty="0" err="1" smtClean="0"/>
              <a:t>диметилформамидом</a:t>
            </a:r>
            <a:r>
              <a:rPr lang="ru-RU" baseline="0" dirty="0" smtClean="0"/>
              <a:t>, приведя к </a:t>
            </a:r>
            <a:r>
              <a:rPr lang="ru-RU" baseline="0" dirty="0" err="1" smtClean="0"/>
              <a:t>соотвествующему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диальдегиду</a:t>
            </a:r>
            <a:r>
              <a:rPr lang="ru-RU" baseline="0" dirty="0" smtClean="0"/>
              <a:t> </a:t>
            </a:r>
            <a:r>
              <a:rPr lang="ru-RU" b="1" baseline="0" dirty="0" smtClean="0"/>
              <a:t>62</a:t>
            </a:r>
            <a:r>
              <a:rPr lang="ru-RU" baseline="0" dirty="0" smtClean="0"/>
              <a:t>, из которого далее уже стандартными реакциями был получен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63</a:t>
            </a:r>
            <a:r>
              <a:rPr lang="ru-RU" baseline="0" dirty="0" smtClean="0"/>
              <a:t>. Энергия обмена для этого радикала составила -10.7 К.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0D5BD095-98AF-4D29-8091-41FE0412A08B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На этом слайде для сравнения представлены величины энергии</a:t>
            </a:r>
            <a:r>
              <a:rPr lang="ru-RU" baseline="0" dirty="0" smtClean="0"/>
              <a:t> внутримолекулярного обмена синтезированных радикалов. Из набора структур, модели на основе </a:t>
            </a:r>
            <a:r>
              <a:rPr lang="ru-RU" baseline="0" dirty="0" err="1" smtClean="0"/>
              <a:t>толана</a:t>
            </a:r>
            <a:r>
              <a:rPr lang="ru-RU" baseline="0" dirty="0" smtClean="0"/>
              <a:t> и бис(</a:t>
            </a:r>
            <a:r>
              <a:rPr lang="ru-RU" baseline="0" dirty="0" err="1" smtClean="0"/>
              <a:t>пиридил</a:t>
            </a:r>
            <a:r>
              <a:rPr lang="ru-RU" baseline="0" dirty="0" smtClean="0"/>
              <a:t>)ацетилена, обладающие желанной величиной энергии обмена порядка -10 К являются наиболее перспективными кандидатами на дальнейшие исследования их в качестве квантовых магнитов.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Первоначально нас интересовали </a:t>
            </a:r>
            <a:r>
              <a:rPr lang="ru-RU" baseline="0" dirty="0" err="1" smtClean="0"/>
              <a:t>трирадикалы</a:t>
            </a:r>
            <a:r>
              <a:rPr lang="ru-RU" baseline="0" dirty="0" smtClean="0"/>
              <a:t>, как объекты для изучения спин-спинового взаимодействия через протяженные пи-системы. Первой моделью синтезированной нами в этом ряду является С</a:t>
            </a:r>
            <a:r>
              <a:rPr lang="ru-RU" baseline="-25000" dirty="0" smtClean="0"/>
              <a:t>3</a:t>
            </a:r>
            <a:r>
              <a:rPr lang="ru-RU" baseline="0" dirty="0" smtClean="0"/>
              <a:t>-симметричный </a:t>
            </a:r>
            <a:r>
              <a:rPr lang="ru-RU" baseline="0" dirty="0" err="1" smtClean="0"/>
              <a:t>трирадикал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38</a:t>
            </a:r>
            <a:r>
              <a:rPr lang="ru-RU" baseline="0" dirty="0" smtClean="0"/>
              <a:t>. Для его синтеза реакцией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трис-этинилбензола</a:t>
            </a:r>
            <a:r>
              <a:rPr lang="ru-RU" baseline="0" dirty="0" smtClean="0"/>
              <a:t> и п-</a:t>
            </a:r>
            <a:r>
              <a:rPr lang="ru-RU" baseline="0" dirty="0" err="1" smtClean="0"/>
              <a:t>бромбензальдегида</a:t>
            </a:r>
            <a:r>
              <a:rPr lang="ru-RU" baseline="0" dirty="0" smtClean="0"/>
              <a:t> был получен соответствующий </a:t>
            </a:r>
            <a:r>
              <a:rPr lang="ru-RU" baseline="0" dirty="0" err="1" smtClean="0"/>
              <a:t>трисальдегид</a:t>
            </a:r>
            <a:r>
              <a:rPr lang="ru-RU" baseline="0" dirty="0" smtClean="0"/>
              <a:t> </a:t>
            </a:r>
            <a:r>
              <a:rPr lang="ru-RU" b="1" baseline="0" dirty="0" smtClean="0"/>
              <a:t>36</a:t>
            </a:r>
            <a:r>
              <a:rPr lang="ru-RU" baseline="0" dirty="0" smtClean="0"/>
              <a:t>. Конденсация этого </a:t>
            </a:r>
            <a:r>
              <a:rPr lang="ru-RU" baseline="0" dirty="0" err="1" smtClean="0"/>
              <a:t>трисальдегида</a:t>
            </a:r>
            <a:r>
              <a:rPr lang="ru-RU" baseline="0" dirty="0" smtClean="0"/>
              <a:t> с </a:t>
            </a:r>
            <a:r>
              <a:rPr lang="ru-RU" b="1" baseline="0" dirty="0" smtClean="0"/>
              <a:t>БГА 1д</a:t>
            </a:r>
            <a:r>
              <a:rPr lang="ru-RU" baseline="0" dirty="0" smtClean="0"/>
              <a:t> и окисление полученного в этой реакции </a:t>
            </a:r>
            <a:r>
              <a:rPr lang="ru-RU" baseline="0" dirty="0" err="1" smtClean="0"/>
              <a:t>тримимдазолидина</a:t>
            </a:r>
            <a:r>
              <a:rPr lang="ru-RU" baseline="0" dirty="0" smtClean="0"/>
              <a:t> </a:t>
            </a:r>
            <a:r>
              <a:rPr lang="ru-RU" b="1" baseline="0" dirty="0" smtClean="0"/>
              <a:t>37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периодатом</a:t>
            </a:r>
            <a:r>
              <a:rPr lang="ru-RU" baseline="0" dirty="0" smtClean="0"/>
              <a:t> натрия при комнатной температуре привела к смеси </a:t>
            </a:r>
            <a:r>
              <a:rPr lang="ru-RU" baseline="0" dirty="0" err="1" smtClean="0"/>
              <a:t>нитронил</a:t>
            </a:r>
            <a:r>
              <a:rPr lang="ru-RU" baseline="0" dirty="0" smtClean="0"/>
              <a:t>- и </a:t>
            </a:r>
            <a:r>
              <a:rPr lang="ru-RU" baseline="0" dirty="0" err="1" smtClean="0"/>
              <a:t>иминонитроксильных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трирадикалов</a:t>
            </a:r>
            <a:r>
              <a:rPr lang="ru-RU" baseline="0" dirty="0" smtClean="0"/>
              <a:t> из которой целевой радикал </a:t>
            </a:r>
            <a:r>
              <a:rPr lang="ru-RU" b="1" baseline="0" dirty="0" smtClean="0"/>
              <a:t>38</a:t>
            </a:r>
            <a:r>
              <a:rPr lang="ru-RU" baseline="0" dirty="0" smtClean="0"/>
              <a:t> может быть выделен с крайне низким выходом – 3%. Проведение же стадии окисления при пониженной температуре позволило получить </a:t>
            </a:r>
            <a:r>
              <a:rPr lang="ru-RU" baseline="0" dirty="0" err="1" smtClean="0"/>
              <a:t>трирадикал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38</a:t>
            </a:r>
            <a:r>
              <a:rPr lang="ru-RU" baseline="0" dirty="0" smtClean="0"/>
              <a:t> с выходом около 80%. ЭПР спектр этой молекулы представляет из себя мультиплет из тринадцати линий, что соответствует расщеплению трех электронов на шести эквивалентных атомах азота.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37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Вторая </a:t>
            </a:r>
            <a:r>
              <a:rPr lang="ru-RU" baseline="0" dirty="0" smtClean="0"/>
              <a:t>модель с симметрией С</a:t>
            </a:r>
            <a:r>
              <a:rPr lang="ru-RU" baseline="-25000" dirty="0" smtClean="0"/>
              <a:t>2</a:t>
            </a:r>
            <a:r>
              <a:rPr lang="de-DE" baseline="-25000" dirty="0" smtClean="0"/>
              <a:t>v</a:t>
            </a:r>
            <a:r>
              <a:rPr lang="ru-RU" baseline="0" dirty="0" smtClean="0"/>
              <a:t> – была синтезирована исходя из соответствующего </a:t>
            </a:r>
            <a:r>
              <a:rPr lang="ru-RU" baseline="0" dirty="0" err="1" smtClean="0"/>
              <a:t>трисальдегида</a:t>
            </a:r>
            <a:r>
              <a:rPr lang="ru-RU" baseline="0" dirty="0" smtClean="0"/>
              <a:t> </a:t>
            </a:r>
            <a:r>
              <a:rPr lang="ru-RU" b="1" baseline="0" dirty="0" smtClean="0"/>
              <a:t>40</a:t>
            </a:r>
            <a:r>
              <a:rPr lang="ru-RU" baseline="0" dirty="0" smtClean="0"/>
              <a:t>, полученного в результате реакции </a:t>
            </a:r>
            <a:r>
              <a:rPr lang="ru-RU" baseline="0" dirty="0" err="1" smtClean="0"/>
              <a:t>Соногашира</a:t>
            </a:r>
            <a:r>
              <a:rPr lang="ru-RU" baseline="0" dirty="0" smtClean="0"/>
              <a:t> п-</a:t>
            </a:r>
            <a:r>
              <a:rPr lang="ru-RU" baseline="0" dirty="0" err="1" smtClean="0"/>
              <a:t>бромбензальдегида</a:t>
            </a:r>
            <a:r>
              <a:rPr lang="ru-RU" baseline="0" dirty="0" smtClean="0"/>
              <a:t> с 3,5-диэтинилбензальдегидом. Здесь в отличие от предыдущего радикала нет такой чувствительности к условия окисления промежуточного </a:t>
            </a:r>
            <a:r>
              <a:rPr lang="ru-RU" baseline="0" dirty="0" err="1" smtClean="0"/>
              <a:t>имидазолидина</a:t>
            </a:r>
            <a:r>
              <a:rPr lang="ru-RU" baseline="0" dirty="0" smtClean="0"/>
              <a:t> в радикал </a:t>
            </a:r>
            <a:r>
              <a:rPr lang="ru-RU" b="1" baseline="0" dirty="0" smtClean="0"/>
              <a:t>42</a:t>
            </a:r>
            <a:r>
              <a:rPr lang="ru-RU" baseline="0" dirty="0" smtClean="0"/>
              <a:t> и окисление может проводиться при комнатной температуре с хорошим выходом. Спектр ЭПР этого соединения идентичен таковому для предыдущей модели и представляет из семя мультиплет из 13 линий. Нам также удалось вырастить для него кристаллы и с использованием РСА подтвердить его структуру. 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AB58E68-A87A-41A6-9B78-C9CDCB31A5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02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F253264-5776-4412-A01B-E871C207764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14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BF253264-5776-4412-A01B-E871C207764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15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9BA9ECC-9AD5-4958-A7D8-D5B08A6D3298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16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9AC58A4A-1B5B-4036-A24E-9B4162DA4CD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17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F0DFCA47-2AE6-4063-B1C1-1AA7EA3D4B07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18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F0DFCA47-2AE6-4063-B1C1-1AA7EA3D4B07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19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6346F10E-99B4-4EBC-8D3B-99F591CEEB51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25C882CD-4E62-4996-9286-AAFB121F059F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20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3FDCA01-12BA-4C53-9FD8-2CD28C4C2DEF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3525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9AC58A4A-1B5B-4036-A24E-9B4162DA4CD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E8C36BC5-55C3-49A5-9B9E-0F55E88F7A25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0D5BD095-98AF-4D29-8091-41FE0412A08B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9BA9ECC-9AD5-4958-A7D8-D5B08A6D3298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9AC58A4A-1B5B-4036-A24E-9B4162DA4CD0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Следующим этапом мы синтезировали модели </a:t>
            </a:r>
            <a:r>
              <a:rPr lang="ru-RU" b="1" dirty="0" smtClean="0"/>
              <a:t>48</a:t>
            </a:r>
            <a:r>
              <a:rPr lang="ru-RU" baseline="0" dirty="0" smtClean="0"/>
              <a:t> и </a:t>
            </a:r>
            <a:r>
              <a:rPr lang="ru-RU" b="1" baseline="0" dirty="0" smtClean="0"/>
              <a:t>52</a:t>
            </a:r>
            <a:r>
              <a:rPr lang="ru-RU" baseline="0" dirty="0" smtClean="0"/>
              <a:t> на основе </a:t>
            </a:r>
            <a:r>
              <a:rPr lang="ru-RU" baseline="0" dirty="0" err="1" smtClean="0"/>
              <a:t>терфенила</a:t>
            </a:r>
            <a:r>
              <a:rPr lang="ru-RU" baseline="0" dirty="0" smtClean="0"/>
              <a:t> и бис(</a:t>
            </a:r>
            <a:r>
              <a:rPr lang="ru-RU" baseline="0" dirty="0" err="1" smtClean="0"/>
              <a:t>пиразолил</a:t>
            </a:r>
            <a:r>
              <a:rPr lang="ru-RU" baseline="0" dirty="0" smtClean="0"/>
              <a:t>)бензола. Для последнего альдегид был получен следующим образом. Бис(</a:t>
            </a:r>
            <a:r>
              <a:rPr lang="ru-RU" baseline="0" dirty="0" err="1" smtClean="0"/>
              <a:t>пиразолил</a:t>
            </a:r>
            <a:r>
              <a:rPr lang="ru-RU" baseline="0" dirty="0" smtClean="0"/>
              <a:t>)бензол </a:t>
            </a:r>
            <a:r>
              <a:rPr lang="ru-RU" baseline="0" dirty="0" err="1" smtClean="0"/>
              <a:t>электрофильно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йодировался</a:t>
            </a:r>
            <a:r>
              <a:rPr lang="ru-RU" baseline="0" dirty="0" smtClean="0"/>
              <a:t> смесью йода и йодной кислоты, после чего </a:t>
            </a:r>
            <a:r>
              <a:rPr lang="ru-RU" baseline="0" dirty="0" err="1" smtClean="0"/>
              <a:t>дийодпроизводное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50</a:t>
            </a:r>
            <a:r>
              <a:rPr lang="ru-RU" baseline="0" dirty="0" smtClean="0"/>
              <a:t> сначала </a:t>
            </a:r>
            <a:r>
              <a:rPr lang="ru-RU" baseline="0" dirty="0" err="1" smtClean="0"/>
              <a:t>металлировалось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этилмагнийбромидом</a:t>
            </a:r>
            <a:r>
              <a:rPr lang="ru-RU" baseline="0" dirty="0" smtClean="0"/>
              <a:t>, а затем обрабатывалось </a:t>
            </a:r>
            <a:r>
              <a:rPr lang="ru-RU" baseline="0" dirty="0" err="1" smtClean="0"/>
              <a:t>диметилформамидом</a:t>
            </a:r>
            <a:r>
              <a:rPr lang="ru-RU" baseline="0" dirty="0" smtClean="0"/>
              <a:t> приводя к </a:t>
            </a:r>
            <a:r>
              <a:rPr lang="ru-RU" baseline="0" dirty="0" err="1" smtClean="0"/>
              <a:t>диальдегиду</a:t>
            </a:r>
            <a:r>
              <a:rPr lang="ru-RU" baseline="0" dirty="0" smtClean="0"/>
              <a:t> </a:t>
            </a:r>
            <a:r>
              <a:rPr lang="ru-RU" b="1" baseline="0" dirty="0" smtClean="0"/>
              <a:t>51</a:t>
            </a:r>
            <a:r>
              <a:rPr lang="ru-RU" baseline="0" dirty="0" smtClean="0"/>
              <a:t>. Найденные энергии внутримолекулярного обмена для этих радикалов оказались равными -1.7 К и -32 К, а природа обмена также носит антиферромагнитный характер.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28602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701663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11730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532944" indent="-207820" defTabSz="40842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8097" algn="l"/>
                <a:tab pos="1316195" algn="l"/>
                <a:tab pos="1974292" algn="l"/>
                <a:tab pos="263239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fld id="{189FD38B-D897-4369-9D37-C0542A9FCB0D}" type="slidenum">
              <a:rPr lang="ru-RU">
                <a:solidFill>
                  <a:srgbClr val="000000"/>
                </a:solidFill>
                <a:latin typeface="Times New Roman" pitchFamily="16" charset="0"/>
                <a:cs typeface="Lucida Sans Unicode" charset="0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27600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3294" y="4681792"/>
            <a:ext cx="5389176" cy="443592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/>
              <a:t>Т.к. значения </a:t>
            </a:r>
            <a:r>
              <a:rPr lang="de-DE" dirty="0" err="1" smtClean="0"/>
              <a:t>J</a:t>
            </a:r>
            <a:r>
              <a:rPr lang="de-DE" baseline="-25000" dirty="0" err="1" smtClean="0"/>
              <a:t>intra</a:t>
            </a:r>
            <a:r>
              <a:rPr lang="de-DE" dirty="0" smtClean="0"/>
              <a:t> </a:t>
            </a:r>
            <a:r>
              <a:rPr lang="ru-RU" dirty="0" smtClean="0"/>
              <a:t>для предыдущих моделей не вписывались в желаемую</a:t>
            </a:r>
            <a:r>
              <a:rPr lang="ru-RU" baseline="0" dirty="0" smtClean="0"/>
              <a:t> величину порядка 10 К, то мы логично предположили, что решение нашей задачи возможно лежит в промежутке между </a:t>
            </a:r>
            <a:r>
              <a:rPr lang="ru-RU" baseline="0" dirty="0" err="1" smtClean="0"/>
              <a:t>бифенильным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терфенильным</a:t>
            </a:r>
            <a:r>
              <a:rPr lang="ru-RU" baseline="0" dirty="0" smtClean="0"/>
              <a:t> мостиками, каковым может служить </a:t>
            </a:r>
            <a:r>
              <a:rPr lang="ru-RU" baseline="0" dirty="0" err="1" smtClean="0"/>
              <a:t>толановый</a:t>
            </a:r>
            <a:r>
              <a:rPr lang="ru-RU" baseline="0" dirty="0" smtClean="0"/>
              <a:t> фрагмент. Для этого мы синтезировали из диальдегида </a:t>
            </a:r>
            <a:r>
              <a:rPr lang="ru-RU" b="1" baseline="0" dirty="0" smtClean="0"/>
              <a:t>53</a:t>
            </a:r>
            <a:r>
              <a:rPr lang="ru-RU" baseline="0" dirty="0" smtClean="0"/>
              <a:t> модель </a:t>
            </a:r>
            <a:r>
              <a:rPr lang="ru-RU" b="1" baseline="0" dirty="0" smtClean="0"/>
              <a:t>54</a:t>
            </a:r>
            <a:r>
              <a:rPr lang="ru-RU" baseline="0" dirty="0" smtClean="0"/>
              <a:t> и обнаружили, что значение энергии внутримолекулярного обмена составляет -9.6</a:t>
            </a:r>
            <a:r>
              <a:rPr lang="de-DE" baseline="0" dirty="0" smtClean="0"/>
              <a:t> </a:t>
            </a:r>
            <a:r>
              <a:rPr lang="ru-RU" baseline="0" dirty="0" smtClean="0"/>
              <a:t>К, что замечательным образом вписывается в наши желаемые параметры.</a:t>
            </a:r>
            <a:r>
              <a:rPr lang="de-DE" baseline="0" dirty="0" smtClean="0"/>
              <a:t> </a:t>
            </a:r>
            <a:r>
              <a:rPr lang="ru-RU" baseline="0" dirty="0" smtClean="0"/>
              <a:t>Для оценки межмолекулярной энергии обмена была измерена зависимость магнитной восприимчивости в переменном магнитном поле при температуре 0.191 К. Обнаружен магнитный квантовый фазовый переход обусловленный двумерными межмолекулярными взаимодействиями с энергией порядка -1…-2 К, обусловленными обменом через двумерную сеть сокращенных контактов. Таким, образом эти данные позволяют считать данный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перспективной моделью на роль квантового магнита. </a:t>
            </a:r>
          </a:p>
          <a:p>
            <a:r>
              <a:rPr lang="ru-RU" baseline="0" dirty="0" smtClean="0"/>
              <a:t>Для оценки влияния введения дополнительной тройной С-С связи мы синтезировали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</a:t>
            </a:r>
            <a:r>
              <a:rPr lang="ru-RU" b="1" baseline="0" dirty="0" smtClean="0"/>
              <a:t>56</a:t>
            </a:r>
            <a:r>
              <a:rPr lang="ru-RU" baseline="0" dirty="0" smtClean="0"/>
              <a:t> с линкером на основе </a:t>
            </a:r>
            <a:r>
              <a:rPr lang="ru-RU" baseline="0" dirty="0" err="1" smtClean="0"/>
              <a:t>дифенилдиацетилена</a:t>
            </a:r>
            <a:r>
              <a:rPr lang="ru-RU" baseline="0" dirty="0" smtClean="0"/>
              <a:t>. Найденная энергия обмена в нем составила -4.8 К.</a:t>
            </a:r>
          </a:p>
          <a:p>
            <a:r>
              <a:rPr lang="ru-RU" baseline="0" dirty="0" smtClean="0"/>
              <a:t>Несмотря на то, что подходящая модель была найдена, мы решили, что было бы интересно иметь модель, в состав которой входят координирующие центры. Например, в качестве такой модели мог бы выступить </a:t>
            </a:r>
            <a:r>
              <a:rPr lang="ru-RU" baseline="0" dirty="0" err="1" smtClean="0"/>
              <a:t>бирадикал</a:t>
            </a:r>
            <a:r>
              <a:rPr lang="ru-RU" baseline="0" dirty="0" smtClean="0"/>
              <a:t> на основе бис(</a:t>
            </a:r>
            <a:r>
              <a:rPr lang="ru-RU" baseline="0" dirty="0" err="1" smtClean="0"/>
              <a:t>пиридил</a:t>
            </a:r>
            <a:r>
              <a:rPr lang="ru-RU" baseline="0" dirty="0" smtClean="0"/>
              <a:t>)ацетилена.</a:t>
            </a: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2249E6-A12C-42A5-8213-6C5550452B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316413" y="3182967"/>
            <a:ext cx="7473498" cy="101780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0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52" y="1529723"/>
            <a:ext cx="7471522" cy="190918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15337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71D8C-A92C-4091-BCCD-56DE829EA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663" y="616633"/>
            <a:ext cx="1850091" cy="6136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11" y="936807"/>
            <a:ext cx="6072096" cy="55378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59A07-9C88-44B5-A051-D263B3861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309773" y="3175521"/>
            <a:ext cx="6040855" cy="1017907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5886-373F-4236-B4FE-F16EEEC46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01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365C-7CFC-44E9-B3FA-AB486D4EC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2692" y="3183021"/>
            <a:ext cx="7473498" cy="101780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22" y="1328131"/>
            <a:ext cx="8549033" cy="2106211"/>
          </a:xfrm>
        </p:spPr>
        <p:txBody>
          <a:bodyPr anchor="b"/>
          <a:lstStyle>
            <a:lvl1pPr algn="ctr">
              <a:defRPr sz="60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3" y="4152769"/>
            <a:ext cx="8527021" cy="1653678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91232-3812-4379-8BE5-A514D9E8C6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5AD3-77E0-41C5-A5DA-59624651D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6047" y="2469494"/>
            <a:ext cx="4193540" cy="4273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120956" y="2469494"/>
            <a:ext cx="4193540" cy="4273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272" y="2469494"/>
            <a:ext cx="3795058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10" y="3249177"/>
            <a:ext cx="4193540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4695" y="2469494"/>
            <a:ext cx="3800396" cy="725729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3245620"/>
            <a:ext cx="4188936" cy="349761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E373-4BF2-414C-A734-CF1410B80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C9465-DF08-46DE-B619-D5DCC156D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292692" y="1534662"/>
            <a:ext cx="7473498" cy="101780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10E9-81FA-4ECF-81E2-58134A608AF6}" type="datetimeFigureOut">
              <a:rPr lang="de-DE" smtClean="0"/>
              <a:pPr/>
              <a:t>17.10.2013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274" y="1849900"/>
            <a:ext cx="3773050" cy="2079981"/>
          </a:xfrm>
        </p:spPr>
        <p:txBody>
          <a:bodyPr anchor="b"/>
          <a:lstStyle>
            <a:lvl1pPr algn="l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84" y="616633"/>
            <a:ext cx="4538339" cy="6136328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0274" y="3972536"/>
            <a:ext cx="3761190" cy="27748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AEAEA-ECF6-48B4-9B3B-2667FC2F5C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2" y="5146508"/>
            <a:ext cx="8562601" cy="710694"/>
          </a:xfrm>
        </p:spPr>
        <p:txBody>
          <a:bodyPr anchor="b"/>
          <a:lstStyle>
            <a:lvl1pPr algn="ctr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407479" y="735206"/>
            <a:ext cx="5260971" cy="3966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9012" y="5869062"/>
            <a:ext cx="8550742" cy="88721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BCC5E-C97F-4918-8AB7-9AF4935C9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013" y="628492"/>
            <a:ext cx="8550741" cy="1162115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2" y="2478387"/>
            <a:ext cx="8538881" cy="42745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292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79184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327" y="679184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77DF0A-7139-498A-9722-82EF4C9C75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ctr" defTabSz="1007943" rtl="0" eaLnBrk="1" latinLnBrk="0" hangingPunct="1"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3177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56752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9929" indent="-403177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6310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15886" indent="-352780" algn="l" defTabSz="1007943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36866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446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07422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302383" algn="l" defTabSz="1007943" rtl="0" eaLnBrk="1" latinLnBrk="0" hangingPunct="1">
        <a:spcBef>
          <a:spcPts val="441"/>
        </a:spcBef>
        <a:buClr>
          <a:schemeClr val="accent1"/>
        </a:buClr>
        <a:buFont typeface="Wingdings" pitchFamily="2" charset="2"/>
        <a:buChar char="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5.png"/><Relationship Id="rId1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5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70.jpeg"/><Relationship Id="rId4" Type="http://schemas.openxmlformats.org/officeDocument/2006/relationships/image" Target="../media/image6.pn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79.jpe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microsoft.com/office/2007/relationships/hdphoto" Target="../media/hdphoto10.wdp"/><Relationship Id="rId5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77.png"/><Relationship Id="rId4" Type="http://schemas.microsoft.com/office/2007/relationships/hdphoto" Target="../media/hdphoto8.wdp"/><Relationship Id="rId9" Type="http://schemas.openxmlformats.org/officeDocument/2006/relationships/image" Target="../media/image76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28.jpe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6.wdp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37.pn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9.bin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12787"/>
            <a:ext cx="6216650" cy="4859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52450" y="971525"/>
            <a:ext cx="91741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>
              <a:defRPr/>
            </a:pPr>
            <a:r>
              <a:rPr lang="ru-RU" sz="3600" b="1" i="1" dirty="0" smtClean="0">
                <a:solidFill>
                  <a:srgbClr val="333366"/>
                </a:solidFill>
                <a:latin typeface="+mn-lt"/>
              </a:rPr>
              <a:t>«</a:t>
            </a:r>
            <a:r>
              <a:rPr lang="nb-NO" sz="3600" b="1" i="1" dirty="0">
                <a:solidFill>
                  <a:srgbClr val="333366"/>
                </a:solidFill>
                <a:latin typeface="+mn-lt"/>
              </a:rPr>
              <a:t>Spin Dimers for Quantum Magnets</a:t>
            </a:r>
            <a:r>
              <a:rPr lang="ru-RU" sz="3600" b="1" i="1" dirty="0" smtClean="0">
                <a:solidFill>
                  <a:srgbClr val="333366"/>
                </a:solidFill>
                <a:latin typeface="+mn-lt"/>
              </a:rPr>
              <a:t>»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4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032" y="9500"/>
            <a:ext cx="24384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1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7357082"/>
              </p:ext>
            </p:extLst>
          </p:nvPr>
        </p:nvGraphicFramePr>
        <p:xfrm>
          <a:off x="71438" y="890588"/>
          <a:ext cx="10009187" cy="5840412"/>
        </p:xfrm>
        <a:graphic>
          <a:graphicData uri="http://schemas.openxmlformats.org/presentationml/2006/ole">
            <p:oleObj spid="_x0000_s15491" name="CS ChemDraw Drawing" r:id="rId5" imgW="9352316" imgH="5516365" progId="ChemDraw.Document.6.0">
              <p:embed/>
            </p:oleObj>
          </a:graphicData>
        </a:graphic>
      </p:graphicFrame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888" y="3950680"/>
            <a:ext cx="389103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10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352" y="5868069"/>
            <a:ext cx="232890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-10.7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663606" y="75954"/>
            <a:ext cx="4634602" cy="60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Heteroatom Insertion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5400354" y="2877492"/>
            <a:ext cx="4392488" cy="3841070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20" tIns="45711" rIns="91420" bIns="45711" numCol="1" rtlCol="0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3090281"/>
              </p:ext>
            </p:extLst>
          </p:nvPr>
        </p:nvGraphicFramePr>
        <p:xfrm>
          <a:off x="5438775" y="3025674"/>
          <a:ext cx="4302125" cy="1406525"/>
        </p:xfrm>
        <a:graphic>
          <a:graphicData uri="http://schemas.openxmlformats.org/presentationml/2006/ole">
            <p:oleObj spid="_x0000_s18105" name="CS ChemDraw Drawing" r:id="rId4" imgW="3082469" imgH="1002209" progId="ChemDraw.Document.6.0">
              <p:embed/>
            </p:oleObj>
          </a:graphicData>
        </a:graphic>
      </p:graphicFrame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7555893"/>
              </p:ext>
            </p:extLst>
          </p:nvPr>
        </p:nvGraphicFramePr>
        <p:xfrm>
          <a:off x="215777" y="4970216"/>
          <a:ext cx="4895946" cy="1333083"/>
        </p:xfrm>
        <a:graphic>
          <a:graphicData uri="http://schemas.openxmlformats.org/presentationml/2006/ole">
            <p:oleObj spid="_x0000_s18106" name="CS ChemDraw Drawing" r:id="rId5" imgW="3541276" imgH="952202" progId="ChemDraw.Document.6.0">
              <p:embed/>
            </p:oleObj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4408272"/>
              </p:ext>
            </p:extLst>
          </p:nvPr>
        </p:nvGraphicFramePr>
        <p:xfrm>
          <a:off x="760415" y="1201838"/>
          <a:ext cx="3629025" cy="1319212"/>
        </p:xfrm>
        <a:graphic>
          <a:graphicData uri="http://schemas.openxmlformats.org/presentationml/2006/ole">
            <p:oleObj spid="_x0000_s18107" name="CS ChemDraw Drawing" r:id="rId6" imgW="2634496" imgH="935534" progId="ChemDraw.Document.6.0">
              <p:embed/>
            </p:oleObj>
          </a:graphicData>
        </a:graphic>
      </p:graphicFrame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4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962398"/>
              </p:ext>
            </p:extLst>
          </p:nvPr>
        </p:nvGraphicFramePr>
        <p:xfrm>
          <a:off x="471487" y="2651025"/>
          <a:ext cx="4119563" cy="2098675"/>
        </p:xfrm>
        <a:graphic>
          <a:graphicData uri="http://schemas.openxmlformats.org/presentationml/2006/ole">
            <p:oleObj spid="_x0000_s18108" name="CS ChemDraw Drawing" r:id="rId8" imgW="2998708" imgH="1525191" progId="ChemDraw.Document.6.0">
              <p:embed/>
            </p:oleObj>
          </a:graphicData>
        </a:graphic>
      </p:graphicFrame>
      <p:graphicFrame>
        <p:nvGraphicFramePr>
          <p:cNvPr id="174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5998031"/>
              </p:ext>
            </p:extLst>
          </p:nvPr>
        </p:nvGraphicFramePr>
        <p:xfrm>
          <a:off x="5254625" y="1187549"/>
          <a:ext cx="4562475" cy="1406525"/>
        </p:xfrm>
        <a:graphic>
          <a:graphicData uri="http://schemas.openxmlformats.org/presentationml/2006/ole">
            <p:oleObj spid="_x0000_s18109" name="CS ChemDraw Drawing" r:id="rId9" imgW="3292912" imgH="1013043" progId="ChemDraw.Document.6.0">
              <p:embed/>
            </p:oleObj>
          </a:graphicData>
        </a:graphic>
      </p:graphicFrame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1880643" y="6117852"/>
            <a:ext cx="128746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-4.8 K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6983809" y="4389660"/>
            <a:ext cx="1512888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2" tIns="73208" rIns="89982" bIns="44991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</a:t>
            </a:r>
            <a:r>
              <a:rPr lang="de-DE" sz="2400" b="1" dirty="0">
                <a:solidFill>
                  <a:srgbClr val="FF3333"/>
                </a:solidFill>
              </a:rPr>
              <a:t>9</a:t>
            </a:r>
            <a:r>
              <a:rPr lang="ru-RU" sz="2400" b="1" dirty="0">
                <a:solidFill>
                  <a:srgbClr val="FF3333"/>
                </a:solidFill>
              </a:rPr>
              <a:t>.6 K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758950" y="2475408"/>
            <a:ext cx="1625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73208" rIns="89982" bIns="44991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 </a:t>
            </a:r>
            <a:r>
              <a:rPr lang="ru-RU" sz="2400" b="1" dirty="0" smtClean="0">
                <a:solidFill>
                  <a:srgbClr val="FF3333"/>
                </a:solidFill>
              </a:rPr>
              <a:t>14 </a:t>
            </a:r>
            <a:r>
              <a:rPr lang="ru-RU" sz="24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6880497" y="2438598"/>
            <a:ext cx="14001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- 1</a:t>
            </a:r>
            <a:r>
              <a:rPr lang="ru-RU" sz="2400" b="1" dirty="0" smtClean="0">
                <a:solidFill>
                  <a:srgbClr val="FF3333"/>
                </a:solidFill>
              </a:rPr>
              <a:t>.7 </a:t>
            </a:r>
            <a:r>
              <a:rPr lang="ru-RU" sz="24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1808633" y="4389660"/>
            <a:ext cx="12874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- 32 K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11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4782288"/>
              </p:ext>
            </p:extLst>
          </p:nvPr>
        </p:nvGraphicFramePr>
        <p:xfrm>
          <a:off x="5498652" y="4930526"/>
          <a:ext cx="4294188" cy="1403350"/>
        </p:xfrm>
        <a:graphic>
          <a:graphicData uri="http://schemas.openxmlformats.org/presentationml/2006/ole">
            <p:oleObj spid="_x0000_s18110" name="CS ChemDraw Drawing" r:id="rId10" imgW="3104138" imgH="1002209" progId="ChemDraw.Document.6.0">
              <p:embed/>
            </p:oleObj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49195" y="6165216"/>
            <a:ext cx="1287463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82" tIns="73208" rIns="89982" bIns="44991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400" b="1" dirty="0">
                <a:solidFill>
                  <a:srgbClr val="FF3333"/>
                </a:solidFill>
              </a:rPr>
              <a:t>-10.7 K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de-DE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888858" y="75954"/>
            <a:ext cx="2159566" cy="60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Summary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21" grpId="0"/>
      <p:bldP spid="17422" grpId="0"/>
      <p:bldP spid="17423" grpId="0"/>
      <p:bldP spid="17424" grpId="0"/>
      <p:bldP spid="174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3763791"/>
              </p:ext>
            </p:extLst>
          </p:nvPr>
        </p:nvGraphicFramePr>
        <p:xfrm>
          <a:off x="503238" y="3867150"/>
          <a:ext cx="3233737" cy="2867025"/>
        </p:xfrm>
        <a:graphic>
          <a:graphicData uri="http://schemas.openxmlformats.org/presentationml/2006/ole">
            <p:oleObj spid="_x0000_s155674" name="CS ChemDraw Drawing" r:id="rId5" imgW="3238191" imgH="2866304" progId="ChemDraw.Document.6.0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5AD3-77E0-41C5-A5DA-59624651DA56}" type="slidenum">
              <a:rPr lang="ru-RU" sz="2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12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4319373"/>
              </p:ext>
            </p:extLst>
          </p:nvPr>
        </p:nvGraphicFramePr>
        <p:xfrm>
          <a:off x="42863" y="817563"/>
          <a:ext cx="5068887" cy="2746375"/>
        </p:xfrm>
        <a:graphic>
          <a:graphicData uri="http://schemas.openxmlformats.org/presentationml/2006/ole">
            <p:oleObj spid="_x0000_s155675" name="CS ChemDraw Drawing" r:id="rId6" imgW="5068380" imgH="2746019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4298978"/>
              </p:ext>
            </p:extLst>
          </p:nvPr>
        </p:nvGraphicFramePr>
        <p:xfrm>
          <a:off x="4752975" y="698500"/>
          <a:ext cx="4346575" cy="2867025"/>
        </p:xfrm>
        <a:graphic>
          <a:graphicData uri="http://schemas.openxmlformats.org/presentationml/2006/ole">
            <p:oleObj spid="_x0000_s155676" name="CS ChemDraw Drawing" r:id="rId7" imgW="4346022" imgH="2866304" progId="ChemDraw.Document.6.0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4928961"/>
              </p:ext>
            </p:extLst>
          </p:nvPr>
        </p:nvGraphicFramePr>
        <p:xfrm>
          <a:off x="2664049" y="3851845"/>
          <a:ext cx="7354888" cy="2881312"/>
        </p:xfrm>
        <a:graphic>
          <a:graphicData uri="http://schemas.openxmlformats.org/presentationml/2006/ole">
            <p:oleObj spid="_x0000_s155677" name="CS ChemDraw Drawing" r:id="rId8" imgW="7354252" imgH="2881610" progId="ChemDraw.Document.6.0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340709"/>
              </p:ext>
            </p:extLst>
          </p:nvPr>
        </p:nvGraphicFramePr>
        <p:xfrm>
          <a:off x="3240112" y="2627711"/>
          <a:ext cx="6408712" cy="4496795"/>
        </p:xfrm>
        <a:graphic>
          <a:graphicData uri="http://schemas.openxmlformats.org/presentationml/2006/ole">
            <p:oleObj spid="_x0000_s155678" name="Graph" r:id="rId9" imgW="4154400" imgH="2901600" progId="">
              <p:embed/>
            </p:oleObj>
          </a:graphicData>
        </a:graphic>
      </p:graphicFrame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182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6028019"/>
              </p:ext>
            </p:extLst>
          </p:nvPr>
        </p:nvGraphicFramePr>
        <p:xfrm>
          <a:off x="1151880" y="1043855"/>
          <a:ext cx="7301047" cy="4032126"/>
        </p:xfrm>
        <a:graphic>
          <a:graphicData uri="http://schemas.openxmlformats.org/presentationml/2006/ole">
            <p:oleObj spid="_x0000_s154645" name="CS ChemDraw Drawing" r:id="rId5" imgW="7301047" imgH="4032126" progId="ChemDraw.Document.6.0">
              <p:embed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5AD3-77E0-41C5-A5DA-59624651DA56}" type="slidenum">
              <a:rPr lang="ru-RU" sz="2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13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5882990"/>
              </p:ext>
            </p:extLst>
          </p:nvPr>
        </p:nvGraphicFramePr>
        <p:xfrm>
          <a:off x="1079500" y="890588"/>
          <a:ext cx="5627688" cy="1666875"/>
        </p:xfrm>
        <a:graphic>
          <a:graphicData uri="http://schemas.openxmlformats.org/presentationml/2006/ole">
            <p:oleObj spid="_x0000_s154646" name="CS ChemDraw Drawing" r:id="rId6" imgW="5627694" imgH="1666965" progId="ChemDraw.Document.6.0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8167053"/>
              </p:ext>
            </p:extLst>
          </p:nvPr>
        </p:nvGraphicFramePr>
        <p:xfrm>
          <a:off x="5544368" y="2699717"/>
          <a:ext cx="3777555" cy="2245697"/>
        </p:xfrm>
        <a:graphic>
          <a:graphicData uri="http://schemas.openxmlformats.org/presentationml/2006/ole">
            <p:oleObj spid="_x0000_s154647" name="CS ChemDraw Drawing" r:id="rId7" imgW="3777530" imgH="2245956" progId="ChemDraw.Document.6.0">
              <p:embed/>
            </p:oleObj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endParaRPr lang="de-DE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5824473"/>
              </p:ext>
            </p:extLst>
          </p:nvPr>
        </p:nvGraphicFramePr>
        <p:xfrm>
          <a:off x="431799" y="4499918"/>
          <a:ext cx="4208143" cy="2952327"/>
        </p:xfrm>
        <a:graphic>
          <a:graphicData uri="http://schemas.openxmlformats.org/presentationml/2006/ole">
            <p:oleObj spid="_x0000_s154648" name="Graph" r:id="rId8" imgW="4153814" imgH="2901696" progId="">
              <p:embed/>
            </p:oleObj>
          </a:graphicData>
        </a:graphic>
      </p:graphicFrame>
      <p:pic>
        <p:nvPicPr>
          <p:cNvPr id="19" name="Picture 7" descr="MEAM1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067" y="4931965"/>
            <a:ext cx="3187685" cy="23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1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8" name="Picture 2" descr="short_contacts_fu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364" y="467468"/>
            <a:ext cx="6718310" cy="425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1" y="4336553"/>
            <a:ext cx="508514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21" y="4427886"/>
            <a:ext cx="4824577" cy="30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7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864" y="965305"/>
            <a:ext cx="7920880" cy="61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85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0"/>
            <a:ext cx="10079038" cy="836613"/>
            <a:chOff x="0" y="0"/>
            <a:chExt cx="6349" cy="527"/>
          </a:xfrm>
        </p:grpSpPr>
        <p:pic>
          <p:nvPicPr>
            <p:cNvPr id="615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" y="0"/>
              <a:ext cx="86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9694584"/>
              </p:ext>
            </p:extLst>
          </p:nvPr>
        </p:nvGraphicFramePr>
        <p:xfrm>
          <a:off x="369888" y="900113"/>
          <a:ext cx="9371012" cy="3689350"/>
        </p:xfrm>
        <a:graphic>
          <a:graphicData uri="http://schemas.openxmlformats.org/presentationml/2006/ole">
            <p:oleObj spid="_x0000_s131102" name="CS ChemDraw Drawing" r:id="rId6" imgW="6692920" imgH="2636163" progId="ChemDraw.Document.6.0">
              <p:embed/>
            </p:oleObj>
          </a:graphicData>
        </a:graphic>
      </p:graphicFrame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9388803"/>
              </p:ext>
            </p:extLst>
          </p:nvPr>
        </p:nvGraphicFramePr>
        <p:xfrm>
          <a:off x="71760" y="4283893"/>
          <a:ext cx="4824412" cy="3206750"/>
        </p:xfrm>
        <a:graphic>
          <a:graphicData uri="http://schemas.openxmlformats.org/presentationml/2006/ole">
            <p:oleObj spid="_x0000_s131103" name="Graph" r:id="rId7" imgW="4153814" imgH="2901696" progId="">
              <p:embed/>
            </p:oleObj>
          </a:graphicData>
        </a:graphic>
      </p:graphicFrame>
      <p:pic>
        <p:nvPicPr>
          <p:cNvPr id="6274" name="Picture 1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352" y="4534644"/>
            <a:ext cx="3522340" cy="29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653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0"/>
            <a:ext cx="10079038" cy="836613"/>
            <a:chOff x="0" y="0"/>
            <a:chExt cx="6349" cy="527"/>
          </a:xfrm>
        </p:grpSpPr>
        <p:pic>
          <p:nvPicPr>
            <p:cNvPr id="51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" y="0"/>
              <a:ext cx="869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234069"/>
              </p:ext>
            </p:extLst>
          </p:nvPr>
        </p:nvGraphicFramePr>
        <p:xfrm>
          <a:off x="908050" y="998538"/>
          <a:ext cx="8266113" cy="1976437"/>
        </p:xfrm>
        <a:graphic>
          <a:graphicData uri="http://schemas.openxmlformats.org/presentationml/2006/ole">
            <p:oleObj spid="_x0000_s132126" name="CS ChemDraw Drawing" r:id="rId6" imgW="7514689" imgH="1799392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3899223"/>
              </p:ext>
            </p:extLst>
          </p:nvPr>
        </p:nvGraphicFramePr>
        <p:xfrm>
          <a:off x="380206" y="2915741"/>
          <a:ext cx="9391650" cy="2122487"/>
        </p:xfrm>
        <a:graphic>
          <a:graphicData uri="http://schemas.openxmlformats.org/presentationml/2006/ole">
            <p:oleObj spid="_x0000_s132127" name="CS ChemDraw Drawing" r:id="rId7" imgW="9392007" imgH="2122349" progId="ChemDraw.Document.6.0">
              <p:embed/>
            </p:oleObj>
          </a:graphicData>
        </a:graphic>
      </p:graphicFrame>
      <p:pic>
        <p:nvPicPr>
          <p:cNvPr id="116782" name="Picture 4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536" y="5003973"/>
            <a:ext cx="2700098" cy="20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306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9111044"/>
              </p:ext>
            </p:extLst>
          </p:nvPr>
        </p:nvGraphicFramePr>
        <p:xfrm>
          <a:off x="215900" y="1090613"/>
          <a:ext cx="9693275" cy="4129087"/>
        </p:xfrm>
        <a:graphic>
          <a:graphicData uri="http://schemas.openxmlformats.org/presentationml/2006/ole">
            <p:oleObj spid="_x0000_s133150" name="CS ChemDraw Drawing" r:id="rId6" imgW="9056965" imgH="3855482" progId="ChemDraw.Document.6.0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62000" y="14784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Impact" pitchFamily="32" charset="0"/>
              </a:rPr>
              <a:t>Синтез бис-ННР</a:t>
            </a:r>
            <a:endParaRPr lang="de-DE" sz="4000" dirty="0">
              <a:solidFill>
                <a:srgbClr val="FF0000"/>
              </a:solidFill>
              <a:latin typeface="Impact" pitchFamily="32" charset="0"/>
            </a:endParaRPr>
          </a:p>
        </p:txBody>
      </p:sp>
      <p:pic>
        <p:nvPicPr>
          <p:cNvPr id="14456" name="Picture 1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22" y="4067869"/>
            <a:ext cx="3952934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57" name="Picture 121" descr="NNRPyCCPyNNR_packing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830" y="5314106"/>
            <a:ext cx="3752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028911"/>
              </p:ext>
            </p:extLst>
          </p:nvPr>
        </p:nvGraphicFramePr>
        <p:xfrm>
          <a:off x="4209826" y="3109193"/>
          <a:ext cx="3206750" cy="2182812"/>
        </p:xfrm>
        <a:graphic>
          <a:graphicData uri="http://schemas.openxmlformats.org/presentationml/2006/ole">
            <p:oleObj spid="_x0000_s133151" name="CS ChemDraw Drawing" r:id="rId9" imgW="3206234" imgH="2183606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175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Оборудование</a:t>
            </a:r>
            <a:endParaRPr lang="de-DE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146" name="Picture 2" descr="Quantum Design, Inc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456" y="1362421"/>
            <a:ext cx="27432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864" y="5436021"/>
            <a:ext cx="5038725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Nonius</a:t>
            </a:r>
            <a:r>
              <a:rPr lang="de-DE" dirty="0"/>
              <a:t> Kappa CCD (Mo k</a:t>
            </a:r>
            <a:r>
              <a:rPr lang="el-GR" dirty="0"/>
              <a:t>α, μ = 0.71073 </a:t>
            </a:r>
            <a:r>
              <a:rPr lang="de-DE" dirty="0"/>
              <a:t>Å) </a:t>
            </a:r>
            <a:r>
              <a:rPr lang="de-DE" dirty="0" err="1"/>
              <a:t>diffractometer</a:t>
            </a:r>
            <a:r>
              <a:rPr lang="de-DE" dirty="0"/>
              <a:t> </a:t>
            </a:r>
            <a:r>
              <a:rPr lang="de-DE" dirty="0" err="1"/>
              <a:t>equipped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graphite</a:t>
            </a:r>
            <a:r>
              <a:rPr lang="de-DE" dirty="0"/>
              <a:t> </a:t>
            </a:r>
            <a:r>
              <a:rPr lang="de-DE" dirty="0" err="1"/>
              <a:t>monochromator</a:t>
            </a:r>
            <a:r>
              <a:rPr lang="de-DE" dirty="0"/>
              <a:t>.</a:t>
            </a:r>
          </a:p>
        </p:txBody>
      </p:sp>
      <p:pic>
        <p:nvPicPr>
          <p:cNvPr id="134148" name="Picture 4" descr="http://www.southampton.ac.uk/xray/images/kappaccd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118" y="5011389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880" y="1362421"/>
            <a:ext cx="5038725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/>
              <a:t>Superconducting</a:t>
            </a:r>
            <a:r>
              <a:rPr lang="de-DE" dirty="0"/>
              <a:t> Quantum </a:t>
            </a:r>
            <a:r>
              <a:rPr lang="de-DE" dirty="0" err="1"/>
              <a:t>Interference</a:t>
            </a:r>
            <a:r>
              <a:rPr lang="de-DE" dirty="0"/>
              <a:t> Device (SQUID)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7864" y="2717656"/>
            <a:ext cx="5038725" cy="1895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ac-susceptibility data </a:t>
            </a:r>
            <a:r>
              <a:rPr lang="en-US" dirty="0" smtClean="0"/>
              <a:t>were </a:t>
            </a:r>
            <a:r>
              <a:rPr lang="en-US" dirty="0"/>
              <a:t>recorded using an ultra-high resolution </a:t>
            </a:r>
            <a:r>
              <a:rPr lang="en-US" dirty="0" smtClean="0"/>
              <a:t>ac-</a:t>
            </a:r>
            <a:r>
              <a:rPr lang="en-US" dirty="0" err="1" smtClean="0"/>
              <a:t>susceptometer</a:t>
            </a:r>
            <a:r>
              <a:rPr lang="en-US" dirty="0" smtClean="0"/>
              <a:t> </a:t>
            </a:r>
            <a:r>
              <a:rPr lang="en-US" dirty="0"/>
              <a:t>adapted to a </a:t>
            </a:r>
            <a:r>
              <a:rPr lang="en-US" baseline="30000" dirty="0"/>
              <a:t>3</a:t>
            </a:r>
            <a:r>
              <a:rPr lang="en-US" dirty="0"/>
              <a:t>He-</a:t>
            </a:r>
            <a:r>
              <a:rPr lang="en-US" baseline="30000" dirty="0"/>
              <a:t>4</a:t>
            </a:r>
            <a:r>
              <a:rPr lang="en-US" dirty="0"/>
              <a:t>He top-loading dilution refrigerator. The compensated-coil </a:t>
            </a:r>
            <a:r>
              <a:rPr lang="en-US" dirty="0" err="1"/>
              <a:t>susceptometer</a:t>
            </a:r>
            <a:r>
              <a:rPr lang="en-US" dirty="0"/>
              <a:t> is optimized for measuring small single crystals in the mg range. The system is equipped with a 12 T superconducting magnet.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4717" y="3304514"/>
            <a:ext cx="615874" cy="722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solidFill>
                  <a:srgbClr val="0000FF"/>
                </a:solidFill>
                <a:latin typeface="+mn-lt"/>
              </a:rPr>
              <a:t>χ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ac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pic>
        <p:nvPicPr>
          <p:cNvPr id="134150" name="Picture 6" descr="http://www.pi.physik.uni-frankfurt.de/Wissenschaftliche_Arbeitsgruppen/lowtemp/bilder/Toploader_MG_33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118" y="2555701"/>
            <a:ext cx="2916291" cy="19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08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1817043" y="107429"/>
            <a:ext cx="6463629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3600" b="1" i="1" dirty="0" err="1">
                <a:solidFill>
                  <a:srgbClr val="333366"/>
                </a:solidFill>
                <a:latin typeface="+mj-lt"/>
              </a:rPr>
              <a:t>What</a:t>
            </a:r>
            <a:r>
              <a:rPr lang="de-DE" sz="3600" b="1" i="1" dirty="0">
                <a:solidFill>
                  <a:srgbClr val="333366"/>
                </a:solidFill>
                <a:latin typeface="+mj-lt"/>
              </a:rPr>
              <a:t> </a:t>
            </a:r>
            <a:r>
              <a:rPr lang="de-DE" sz="3600" b="1" i="1" dirty="0" err="1">
                <a:solidFill>
                  <a:srgbClr val="333366"/>
                </a:solidFill>
                <a:latin typeface="+mj-lt"/>
              </a:rPr>
              <a:t>is</a:t>
            </a:r>
            <a:r>
              <a:rPr lang="de-DE" sz="3600" b="1" i="1" dirty="0">
                <a:solidFill>
                  <a:srgbClr val="333366"/>
                </a:solidFill>
                <a:latin typeface="+mj-lt"/>
              </a:rPr>
              <a:t> Quantum Computers?</a:t>
            </a:r>
            <a:endParaRPr lang="ru-RU" sz="3600" dirty="0">
              <a:latin typeface="+mj-lt"/>
            </a:endParaRPr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3241029" y="1449442"/>
            <a:ext cx="4751611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A quantum computer is a device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based on quantum magnets for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computation that makes direct use of quantum mechanical phenomena, such as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superposition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entanglement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to perform operations on data. 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79" name="Прямоугольник 3"/>
          <p:cNvSpPr>
            <a:spLocks noChangeArrowheads="1"/>
          </p:cNvSpPr>
          <p:nvPr/>
        </p:nvSpPr>
        <p:spPr bwMode="auto">
          <a:xfrm>
            <a:off x="3528144" y="4961081"/>
            <a:ext cx="6501361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2060"/>
                </a:solidFill>
                <a:latin typeface="+mj-lt"/>
              </a:rPr>
              <a:t>A quantum computer maintains a sequence of </a:t>
            </a:r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qubits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9" y="1141413"/>
            <a:ext cx="3242617" cy="2534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68" y="4126427"/>
            <a:ext cx="358140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683750" y="7019925"/>
            <a:ext cx="379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/>
          <a:p>
            <a:r>
              <a:rPr lang="de-DE" sz="2800" b="1" dirty="0" smtClean="0">
                <a:solidFill>
                  <a:srgbClr val="FF3333"/>
                </a:solidFill>
              </a:rPr>
              <a:t>1</a:t>
            </a:r>
            <a:endParaRPr lang="ru-RU" sz="2800" b="1" dirty="0">
              <a:solidFill>
                <a:srgbClr val="FF3333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6674" name="Picture 2" descr="http://upload.wikimedia.org/wikipedia/en/4/42/Richard_Feynman_Nob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24" y="1141413"/>
            <a:ext cx="1905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76616" y="3822626"/>
            <a:ext cx="2050561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+mj-lt"/>
              </a:rPr>
              <a:t>Richard </a:t>
            </a:r>
            <a:r>
              <a:rPr lang="de-DE" b="1" dirty="0" smtClean="0">
                <a:solidFill>
                  <a:srgbClr val="002060"/>
                </a:solidFill>
                <a:latin typeface="+mj-lt"/>
              </a:rPr>
              <a:t>Feynman</a:t>
            </a:r>
          </a:p>
          <a:p>
            <a:pPr algn="ctr"/>
            <a:r>
              <a:rPr lang="de-DE" b="1" dirty="0">
                <a:solidFill>
                  <a:srgbClr val="002060"/>
                </a:solidFill>
                <a:latin typeface="+mj-lt"/>
              </a:rPr>
              <a:t>1982</a:t>
            </a: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122276" y="6615618"/>
            <a:ext cx="5726348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+mj-lt"/>
              </a:rPr>
              <a:t>But what can we used as </a:t>
            </a:r>
            <a:r>
              <a:rPr lang="en-US" sz="2800" b="1" i="1" dirty="0" err="1" smtClean="0">
                <a:solidFill>
                  <a:srgbClr val="002060"/>
                </a:solidFill>
                <a:latin typeface="+mj-lt"/>
              </a:rPr>
              <a:t>qubits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?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76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570" y="1475557"/>
            <a:ext cx="8459788" cy="18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832672" y="3419797"/>
            <a:ext cx="2520008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60863" rIns="89982" bIns="44991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Volker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Enkelmann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/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Planck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Institute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Polymer</a:t>
            </a:r>
            <a:r>
              <a:rPr lang="de-DE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forschung</a:t>
            </a:r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75" y="3176860"/>
            <a:ext cx="1322388" cy="143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5040312" y="5796061"/>
            <a:ext cx="2664296" cy="9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60863" rIns="89982" bIns="44991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de-DE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Yulia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Borozdina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/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Planck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Institute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Polymer</a:t>
            </a:r>
            <a:r>
              <a:rPr lang="de-DE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forschung</a:t>
            </a:r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/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808064" y="1259557"/>
            <a:ext cx="7214294" cy="4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60863" rIns="89982" bIns="4499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International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Planck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Research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School</a:t>
            </a:r>
            <a:r>
              <a:rPr lang="de-DE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Polymer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Materials</a:t>
            </a:r>
            <a:endParaRPr lang="ru-RU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01" y="816123"/>
            <a:ext cx="2506663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53" y="4151659"/>
            <a:ext cx="1428750" cy="207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1708944" y="4536033"/>
            <a:ext cx="4140200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60863" rIns="89982" bIns="4499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Professor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Michael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Lang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/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Department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Physical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Institute</a:t>
            </a:r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/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Johann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Wolfgang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Goethe-Universität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/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Frankfurt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Main</a:t>
            </a:r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628" y="6202188"/>
            <a:ext cx="24384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20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62000" y="14786"/>
            <a:ext cx="7937500" cy="74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72" tIns="50387" rIns="100772" bIns="5038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endParaRPr lang="de-DE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 descr="http://www.mpip-mainz.mpg.de/www/pages/mitarbeiter/projektleiter/get_bild/?id=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63" y="2245466"/>
            <a:ext cx="1547062" cy="1822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864325" y="2811121"/>
            <a:ext cx="392813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60863" rIns="89982" bIns="4499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</a:t>
            </a:r>
            <a:r>
              <a:rPr lang="de-DE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ofessor</a:t>
            </a: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</a:t>
            </a:r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Baumgarten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Martin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/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project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leader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conjugated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polymers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group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Planck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Institute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Polymer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Research</a:t>
            </a:r>
            <a:endParaRPr lang="ru-RU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02" name="Picture 2" descr="http://a5.sphotos.ak.fbcdn.net/hphotos-ak-snc6/215613_168465959875959_5522568_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3" t="32500" r="42365" b="40907"/>
          <a:stretch/>
        </p:blipFill>
        <p:spPr bwMode="auto">
          <a:xfrm>
            <a:off x="7612303" y="5141468"/>
            <a:ext cx="2108529" cy="1601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131224" y="75954"/>
            <a:ext cx="3954929" cy="60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Acknowledgments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09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8242536"/>
              </p:ext>
            </p:extLst>
          </p:nvPr>
        </p:nvGraphicFramePr>
        <p:xfrm>
          <a:off x="381000" y="1116013"/>
          <a:ext cx="3802063" cy="2408237"/>
        </p:xfrm>
        <a:graphic>
          <a:graphicData uri="http://schemas.openxmlformats.org/presentationml/2006/ole">
            <p:oleObj spid="_x0000_s134174" name="CS ChemDraw Drawing" r:id="rId4" imgW="2271809" imgH="1433693" progId="ChemDraw.Document.6.0">
              <p:embed/>
            </p:oleObj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7779194"/>
              </p:ext>
            </p:extLst>
          </p:nvPr>
        </p:nvGraphicFramePr>
        <p:xfrm>
          <a:off x="431800" y="4834656"/>
          <a:ext cx="4100513" cy="2041525"/>
        </p:xfrm>
        <a:graphic>
          <a:graphicData uri="http://schemas.openxmlformats.org/presentationml/2006/ole">
            <p:oleObj spid="_x0000_s134175" name="CS ChemDraw Drawing" r:id="rId5" imgW="7912239" imgH="3937575" progId="ChemDraw.Document.6.0">
              <p:embed/>
            </p:oleObj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7073377"/>
              </p:ext>
            </p:extLst>
          </p:nvPr>
        </p:nvGraphicFramePr>
        <p:xfrm>
          <a:off x="5502275" y="4787949"/>
          <a:ext cx="4397375" cy="1692275"/>
        </p:xfrm>
        <a:graphic>
          <a:graphicData uri="http://schemas.openxmlformats.org/presentationml/2006/ole">
            <p:oleObj spid="_x0000_s134176" r:id="rId6" imgW="6835320" imgH="2701080" progId="ChemDraw.Document.6.0">
              <p:embed/>
            </p:oleObj>
          </a:graphicData>
        </a:graphic>
      </p:graphicFrame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4500563" y="5775374"/>
            <a:ext cx="10795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859338" y="5241974"/>
            <a:ext cx="3444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ru-RU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4859338" y="5235624"/>
            <a:ext cx="3603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9683750" y="7019925"/>
            <a:ext cx="379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/>
          <a:p>
            <a:r>
              <a:rPr lang="ru-RU" sz="2800" b="1" dirty="0">
                <a:solidFill>
                  <a:srgbClr val="FF3333"/>
                </a:solidFill>
              </a:rPr>
              <a:t>2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3764609"/>
              </p:ext>
            </p:extLst>
          </p:nvPr>
        </p:nvGraphicFramePr>
        <p:xfrm>
          <a:off x="5068888" y="1063625"/>
          <a:ext cx="4473575" cy="3235325"/>
        </p:xfrm>
        <a:graphic>
          <a:graphicData uri="http://schemas.openxmlformats.org/presentationml/2006/ole">
            <p:oleObj spid="_x0000_s134177" name="CS ChemDraw Drawing" r:id="rId8" imgW="2044790" imgH="1471806" progId="ChemDraw.Document.6.0">
              <p:embed/>
            </p:oleObj>
          </a:graphicData>
        </a:graphic>
      </p:graphicFrame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3519714" y="107429"/>
            <a:ext cx="2710999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3600" b="1" i="1" dirty="0" smtClean="0">
                <a:solidFill>
                  <a:srgbClr val="333366"/>
                </a:solidFill>
                <a:latin typeface="+mj-lt"/>
              </a:rPr>
              <a:t>Spin Dimers</a:t>
            </a:r>
            <a:endParaRPr lang="ru-RU" sz="3600" dirty="0"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2000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3" y="0"/>
            <a:ext cx="13795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5405109"/>
              </p:ext>
            </p:extLst>
          </p:nvPr>
        </p:nvGraphicFramePr>
        <p:xfrm>
          <a:off x="1079872" y="1078284"/>
          <a:ext cx="7853363" cy="3349625"/>
        </p:xfrm>
        <a:graphic>
          <a:graphicData uri="http://schemas.openxmlformats.org/presentationml/2006/ole">
            <p:oleObj spid="_x0000_s135176" name="CS ChemDraw Drawing" r:id="rId5" imgW="6229529" imgH="2655749" progId="ChemDraw.Document.6.0">
              <p:embed/>
            </p:oleObj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4930" y="6246191"/>
            <a:ext cx="970991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de-DE" sz="4800" b="1" dirty="0" err="1" smtClean="0">
                <a:solidFill>
                  <a:srgbClr val="FF3333"/>
                </a:solidFill>
                <a:latin typeface="+mj-lt"/>
              </a:rPr>
              <a:t>Energy</a:t>
            </a:r>
            <a:r>
              <a:rPr lang="de-DE" sz="4800" b="1" dirty="0" smtClean="0">
                <a:solidFill>
                  <a:srgbClr val="FF3333"/>
                </a:solidFill>
                <a:latin typeface="+mj-lt"/>
              </a:rPr>
              <a:t> Limitation </a:t>
            </a:r>
            <a:r>
              <a:rPr lang="ru-RU" sz="4800" b="1" dirty="0" err="1">
                <a:solidFill>
                  <a:srgbClr val="333366"/>
                </a:solidFill>
                <a:cs typeface="Arial" charset="0"/>
              </a:rPr>
              <a:t>J</a:t>
            </a:r>
            <a:r>
              <a:rPr lang="ru-RU" sz="4800" b="1" baseline="-33000" dirty="0" err="1">
                <a:solidFill>
                  <a:srgbClr val="333366"/>
                </a:solidFill>
                <a:cs typeface="Arial" charset="0"/>
              </a:rPr>
              <a:t>intra</a:t>
            </a:r>
            <a:r>
              <a:rPr lang="ru-RU" sz="4800" b="1" dirty="0">
                <a:solidFill>
                  <a:srgbClr val="333366"/>
                </a:solidFill>
                <a:cs typeface="Arial" charset="0"/>
              </a:rPr>
              <a:t>/</a:t>
            </a:r>
            <a:r>
              <a:rPr lang="ru-RU" sz="4800" b="1" dirty="0" err="1">
                <a:solidFill>
                  <a:srgbClr val="333366"/>
                </a:solidFill>
                <a:cs typeface="Arial" charset="0"/>
              </a:rPr>
              <a:t>k</a:t>
            </a:r>
            <a:r>
              <a:rPr lang="ru-RU" sz="4800" b="1" baseline="-33000" dirty="0" err="1">
                <a:solidFill>
                  <a:srgbClr val="333366"/>
                </a:solidFill>
                <a:cs typeface="Arial" charset="0"/>
              </a:rPr>
              <a:t>b</a:t>
            </a:r>
            <a:r>
              <a:rPr lang="ru-RU" sz="4800" b="1" dirty="0">
                <a:solidFill>
                  <a:srgbClr val="333366"/>
                </a:solidFill>
                <a:cs typeface="Arial" charset="0"/>
              </a:rPr>
              <a:t>≈ </a:t>
            </a:r>
            <a:r>
              <a:rPr lang="ru-RU" sz="4800" b="1" dirty="0">
                <a:solidFill>
                  <a:srgbClr val="FF3333"/>
                </a:solidFill>
                <a:cs typeface="Arial" charset="0"/>
              </a:rPr>
              <a:t>10 K</a:t>
            </a: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4176216" y="4250530"/>
            <a:ext cx="4625975" cy="1833563"/>
            <a:chOff x="1803" y="2494"/>
            <a:chExt cx="2914" cy="1155"/>
          </a:xfrm>
        </p:grpSpPr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2075" y="2494"/>
              <a:ext cx="215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6168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 eaLnBrk="1"/>
              <a:r>
                <a:rPr lang="de-DE" sz="2400" b="1" dirty="0" err="1">
                  <a:solidFill>
                    <a:srgbClr val="333366"/>
                  </a:solidFill>
                </a:rPr>
                <a:t>Why</a:t>
              </a:r>
              <a:r>
                <a:rPr lang="de-DE" sz="2400" b="1" dirty="0">
                  <a:solidFill>
                    <a:srgbClr val="333366"/>
                  </a:solidFill>
                </a:rPr>
                <a:t> Nitroxides</a:t>
              </a:r>
              <a:r>
                <a:rPr lang="ru-RU" sz="2400" b="1" dirty="0">
                  <a:solidFill>
                    <a:srgbClr val="333366"/>
                  </a:solidFill>
                </a:rPr>
                <a:t>?</a:t>
              </a:r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1803" y="2926"/>
              <a:ext cx="15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6168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 eaLnBrk="1"/>
              <a:r>
                <a:rPr lang="ru-RU" sz="2400" dirty="0">
                  <a:solidFill>
                    <a:srgbClr val="333366"/>
                  </a:solidFill>
                </a:rPr>
                <a:t>- </a:t>
              </a:r>
              <a:r>
                <a:rPr lang="de-DE" sz="2400" dirty="0" err="1">
                  <a:solidFill>
                    <a:srgbClr val="333366"/>
                  </a:solidFill>
                </a:rPr>
                <a:t>stability</a:t>
              </a:r>
              <a:r>
                <a:rPr lang="ru-RU" sz="2400" dirty="0">
                  <a:solidFill>
                    <a:srgbClr val="333366"/>
                  </a:solidFill>
                </a:rPr>
                <a:t>.</a:t>
              </a:r>
            </a:p>
          </p:txBody>
        </p:sp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1803" y="3152"/>
              <a:ext cx="273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6168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 eaLnBrk="1"/>
              <a:r>
                <a:rPr lang="ru-RU" sz="2400" dirty="0">
                  <a:solidFill>
                    <a:srgbClr val="333366"/>
                  </a:solidFill>
                </a:rPr>
                <a:t>- </a:t>
              </a:r>
              <a:r>
                <a:rPr lang="de-DE" sz="2400" dirty="0">
                  <a:solidFill>
                    <a:srgbClr val="333366"/>
                  </a:solidFill>
                </a:rPr>
                <a:t>easy </a:t>
              </a:r>
              <a:r>
                <a:rPr lang="de-DE" sz="2400" dirty="0" err="1">
                  <a:solidFill>
                    <a:srgbClr val="333366"/>
                  </a:solidFill>
                </a:rPr>
                <a:t>to</a:t>
              </a:r>
              <a:r>
                <a:rPr lang="de-DE" sz="2400" dirty="0">
                  <a:solidFill>
                    <a:srgbClr val="333366"/>
                  </a:solidFill>
                </a:rPr>
                <a:t> </a:t>
              </a:r>
              <a:r>
                <a:rPr lang="de-DE" sz="2400" dirty="0" err="1">
                  <a:solidFill>
                    <a:srgbClr val="333366"/>
                  </a:solidFill>
                </a:rPr>
                <a:t>synthesize</a:t>
              </a:r>
              <a:r>
                <a:rPr lang="ru-RU" sz="2400" dirty="0">
                  <a:solidFill>
                    <a:srgbClr val="333366"/>
                  </a:solidFill>
                </a:rPr>
                <a:t>.</a:t>
              </a:r>
            </a:p>
          </p:txBody>
        </p:sp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1803" y="3379"/>
              <a:ext cx="291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6168" rIns="90000" bIns="45000"/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ea typeface="MS Gothic" charset="0"/>
                  <a:cs typeface="MS Gothic" charset="0"/>
                </a:defRPr>
              </a:lvl9pPr>
            </a:lstStyle>
            <a:p>
              <a:pPr eaLnBrk="1"/>
              <a:r>
                <a:rPr lang="ru-RU" sz="2400" dirty="0">
                  <a:solidFill>
                    <a:srgbClr val="333366"/>
                  </a:solidFill>
                </a:rPr>
                <a:t>- </a:t>
              </a:r>
              <a:r>
                <a:rPr lang="de-DE" sz="2400" dirty="0" err="1">
                  <a:solidFill>
                    <a:srgbClr val="333366"/>
                  </a:solidFill>
                </a:rPr>
                <a:t>structure-properties</a:t>
              </a:r>
              <a:r>
                <a:rPr lang="de-DE" sz="2400" dirty="0">
                  <a:solidFill>
                    <a:srgbClr val="333366"/>
                  </a:solidFill>
                </a:rPr>
                <a:t> </a:t>
              </a:r>
              <a:r>
                <a:rPr lang="de-DE" sz="2400" dirty="0" err="1">
                  <a:solidFill>
                    <a:srgbClr val="333366"/>
                  </a:solidFill>
                </a:rPr>
                <a:t>variation</a:t>
              </a:r>
              <a:r>
                <a:rPr lang="ru-RU" sz="2400" dirty="0">
                  <a:solidFill>
                    <a:srgbClr val="333366"/>
                  </a:solidFill>
                </a:rPr>
                <a:t>.</a:t>
              </a:r>
            </a:p>
          </p:txBody>
        </p:sp>
      </p:grp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9683750" y="7056438"/>
            <a:ext cx="3794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/>
          <a:p>
            <a:r>
              <a:rPr lang="de-DE" sz="2800" b="1" dirty="0" smtClean="0">
                <a:solidFill>
                  <a:srgbClr val="FF3333"/>
                </a:solidFill>
              </a:rPr>
              <a:t>3</a:t>
            </a:r>
            <a:endParaRPr lang="ru-RU" sz="2800" b="1" dirty="0">
              <a:solidFill>
                <a:srgbClr val="FF3333"/>
              </a:solidFill>
            </a:endParaRPr>
          </a:p>
        </p:txBody>
      </p:sp>
      <p:pic>
        <p:nvPicPr>
          <p:cNvPr id="5127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719" y="4086571"/>
            <a:ext cx="2141537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3301717" y="107429"/>
            <a:ext cx="3506088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3600" b="1" i="1" dirty="0" smtClean="0">
                <a:solidFill>
                  <a:srgbClr val="333366"/>
                </a:solidFill>
                <a:latin typeface="+mj-lt"/>
              </a:rPr>
              <a:t>Working </a:t>
            </a:r>
            <a:r>
              <a:rPr lang="de-DE" sz="3600" b="1" i="1" dirty="0" err="1" smtClean="0">
                <a:solidFill>
                  <a:srgbClr val="333366"/>
                </a:solidFill>
                <a:latin typeface="+mj-lt"/>
              </a:rPr>
              <a:t>Horses</a:t>
            </a:r>
            <a:endParaRPr lang="ru-RU" sz="3600" dirty="0"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3177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48" y="1259557"/>
            <a:ext cx="9340184" cy="518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2040" y="75954"/>
            <a:ext cx="4924746" cy="60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Quantum 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Calculations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Полилиния 3"/>
          <p:cNvSpPr/>
          <p:nvPr/>
        </p:nvSpPr>
        <p:spPr>
          <a:xfrm>
            <a:off x="4026090" y="3737366"/>
            <a:ext cx="2238232" cy="943816"/>
          </a:xfrm>
          <a:custGeom>
            <a:avLst/>
            <a:gdLst>
              <a:gd name="connsiteX0" fmla="*/ 641444 w 2238232"/>
              <a:gd name="connsiteY0" fmla="*/ 56712 h 943816"/>
              <a:gd name="connsiteX1" fmla="*/ 532262 w 2238232"/>
              <a:gd name="connsiteY1" fmla="*/ 43064 h 943816"/>
              <a:gd name="connsiteX2" fmla="*/ 0 w 2238232"/>
              <a:gd name="connsiteY2" fmla="*/ 329667 h 943816"/>
              <a:gd name="connsiteX3" fmla="*/ 27295 w 2238232"/>
              <a:gd name="connsiteY3" fmla="*/ 684509 h 943816"/>
              <a:gd name="connsiteX4" fmla="*/ 191068 w 2238232"/>
              <a:gd name="connsiteY4" fmla="*/ 820986 h 943816"/>
              <a:gd name="connsiteX5" fmla="*/ 313898 w 2238232"/>
              <a:gd name="connsiteY5" fmla="*/ 875577 h 943816"/>
              <a:gd name="connsiteX6" fmla="*/ 423080 w 2238232"/>
              <a:gd name="connsiteY6" fmla="*/ 930168 h 943816"/>
              <a:gd name="connsiteX7" fmla="*/ 682388 w 2238232"/>
              <a:gd name="connsiteY7" fmla="*/ 943816 h 943816"/>
              <a:gd name="connsiteX8" fmla="*/ 1760561 w 2238232"/>
              <a:gd name="connsiteY8" fmla="*/ 930168 h 943816"/>
              <a:gd name="connsiteX9" fmla="*/ 1978925 w 2238232"/>
              <a:gd name="connsiteY9" fmla="*/ 820986 h 943816"/>
              <a:gd name="connsiteX10" fmla="*/ 2088107 w 2238232"/>
              <a:gd name="connsiteY10" fmla="*/ 739100 h 943816"/>
              <a:gd name="connsiteX11" fmla="*/ 2142698 w 2238232"/>
              <a:gd name="connsiteY11" fmla="*/ 657213 h 943816"/>
              <a:gd name="connsiteX12" fmla="*/ 2238232 w 2238232"/>
              <a:gd name="connsiteY12" fmla="*/ 452497 h 943816"/>
              <a:gd name="connsiteX13" fmla="*/ 2169994 w 2238232"/>
              <a:gd name="connsiteY13" fmla="*/ 220485 h 943816"/>
              <a:gd name="connsiteX14" fmla="*/ 2060811 w 2238232"/>
              <a:gd name="connsiteY14" fmla="*/ 138598 h 943816"/>
              <a:gd name="connsiteX15" fmla="*/ 1910686 w 2238232"/>
              <a:gd name="connsiteY15" fmla="*/ 84007 h 943816"/>
              <a:gd name="connsiteX16" fmla="*/ 1856095 w 2238232"/>
              <a:gd name="connsiteY16" fmla="*/ 56712 h 943816"/>
              <a:gd name="connsiteX17" fmla="*/ 1705970 w 2238232"/>
              <a:gd name="connsiteY17" fmla="*/ 43064 h 943816"/>
              <a:gd name="connsiteX18" fmla="*/ 900752 w 2238232"/>
              <a:gd name="connsiteY18" fmla="*/ 43064 h 943816"/>
              <a:gd name="connsiteX19" fmla="*/ 559558 w 2238232"/>
              <a:gd name="connsiteY19" fmla="*/ 165894 h 943816"/>
              <a:gd name="connsiteX20" fmla="*/ 504967 w 2238232"/>
              <a:gd name="connsiteY20" fmla="*/ 206837 h 943816"/>
              <a:gd name="connsiteX21" fmla="*/ 464023 w 2238232"/>
              <a:gd name="connsiteY21" fmla="*/ 234133 h 94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38232" h="943816">
                <a:moveTo>
                  <a:pt x="641444" y="56712"/>
                </a:moveTo>
                <a:cubicBezTo>
                  <a:pt x="605050" y="52163"/>
                  <a:pt x="566904" y="31015"/>
                  <a:pt x="532262" y="43064"/>
                </a:cubicBezTo>
                <a:cubicBezTo>
                  <a:pt x="11126" y="224328"/>
                  <a:pt x="58130" y="97132"/>
                  <a:pt x="0" y="329667"/>
                </a:cubicBezTo>
                <a:cubicBezTo>
                  <a:pt x="9098" y="447948"/>
                  <a:pt x="5433" y="567911"/>
                  <a:pt x="27295" y="684509"/>
                </a:cubicBezTo>
                <a:cubicBezTo>
                  <a:pt x="42954" y="768024"/>
                  <a:pt x="128830" y="791697"/>
                  <a:pt x="191068" y="820986"/>
                </a:cubicBezTo>
                <a:cubicBezTo>
                  <a:pt x="231608" y="840064"/>
                  <a:pt x="273358" y="856499"/>
                  <a:pt x="313898" y="875577"/>
                </a:cubicBezTo>
                <a:cubicBezTo>
                  <a:pt x="350715" y="892903"/>
                  <a:pt x="383071" y="922759"/>
                  <a:pt x="423080" y="930168"/>
                </a:cubicBezTo>
                <a:cubicBezTo>
                  <a:pt x="508189" y="945929"/>
                  <a:pt x="595952" y="939267"/>
                  <a:pt x="682388" y="943816"/>
                </a:cubicBezTo>
                <a:lnTo>
                  <a:pt x="1760561" y="930168"/>
                </a:lnTo>
                <a:cubicBezTo>
                  <a:pt x="1791521" y="928104"/>
                  <a:pt x="1932711" y="852980"/>
                  <a:pt x="1978925" y="820986"/>
                </a:cubicBezTo>
                <a:cubicBezTo>
                  <a:pt x="2016328" y="795091"/>
                  <a:pt x="2088107" y="739100"/>
                  <a:pt x="2088107" y="739100"/>
                </a:cubicBezTo>
                <a:cubicBezTo>
                  <a:pt x="2106304" y="711804"/>
                  <a:pt x="2126422" y="685696"/>
                  <a:pt x="2142698" y="657213"/>
                </a:cubicBezTo>
                <a:cubicBezTo>
                  <a:pt x="2182747" y="587126"/>
                  <a:pt x="2206835" y="525757"/>
                  <a:pt x="2238232" y="452497"/>
                </a:cubicBezTo>
                <a:cubicBezTo>
                  <a:pt x="2215486" y="375160"/>
                  <a:pt x="2209660" y="290664"/>
                  <a:pt x="2169994" y="220485"/>
                </a:cubicBezTo>
                <a:cubicBezTo>
                  <a:pt x="2147609" y="180881"/>
                  <a:pt x="2101068" y="159786"/>
                  <a:pt x="2060811" y="138598"/>
                </a:cubicBezTo>
                <a:cubicBezTo>
                  <a:pt x="2013691" y="113798"/>
                  <a:pt x="1960125" y="103783"/>
                  <a:pt x="1910686" y="84007"/>
                </a:cubicBezTo>
                <a:cubicBezTo>
                  <a:pt x="1891796" y="76451"/>
                  <a:pt x="1876045" y="60702"/>
                  <a:pt x="1856095" y="56712"/>
                </a:cubicBezTo>
                <a:cubicBezTo>
                  <a:pt x="1806823" y="46858"/>
                  <a:pt x="1756012" y="47613"/>
                  <a:pt x="1705970" y="43064"/>
                </a:cubicBezTo>
                <a:cubicBezTo>
                  <a:pt x="1416477" y="-29311"/>
                  <a:pt x="1565049" y="2804"/>
                  <a:pt x="900752" y="43064"/>
                </a:cubicBezTo>
                <a:cubicBezTo>
                  <a:pt x="817572" y="48105"/>
                  <a:pt x="619564" y="135891"/>
                  <a:pt x="559558" y="165894"/>
                </a:cubicBezTo>
                <a:cubicBezTo>
                  <a:pt x="539213" y="176066"/>
                  <a:pt x="523476" y="193616"/>
                  <a:pt x="504967" y="206837"/>
                </a:cubicBezTo>
                <a:cubicBezTo>
                  <a:pt x="491619" y="216371"/>
                  <a:pt x="464023" y="234133"/>
                  <a:pt x="464023" y="234133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Полилиния 4"/>
          <p:cNvSpPr/>
          <p:nvPr/>
        </p:nvSpPr>
        <p:spPr>
          <a:xfrm>
            <a:off x="3384645" y="5227093"/>
            <a:ext cx="3348095" cy="1050877"/>
          </a:xfrm>
          <a:custGeom>
            <a:avLst/>
            <a:gdLst>
              <a:gd name="connsiteX0" fmla="*/ 928048 w 3348095"/>
              <a:gd name="connsiteY0" fmla="*/ 54591 h 1050877"/>
              <a:gd name="connsiteX1" fmla="*/ 177421 w 3348095"/>
              <a:gd name="connsiteY1" fmla="*/ 191068 h 1050877"/>
              <a:gd name="connsiteX2" fmla="*/ 95534 w 3348095"/>
              <a:gd name="connsiteY2" fmla="*/ 245659 h 1050877"/>
              <a:gd name="connsiteX3" fmla="*/ 0 w 3348095"/>
              <a:gd name="connsiteY3" fmla="*/ 341194 h 1050877"/>
              <a:gd name="connsiteX4" fmla="*/ 95534 w 3348095"/>
              <a:gd name="connsiteY4" fmla="*/ 928047 h 1050877"/>
              <a:gd name="connsiteX5" fmla="*/ 177421 w 3348095"/>
              <a:gd name="connsiteY5" fmla="*/ 996286 h 1050877"/>
              <a:gd name="connsiteX6" fmla="*/ 368489 w 3348095"/>
              <a:gd name="connsiteY6" fmla="*/ 1023582 h 1050877"/>
              <a:gd name="connsiteX7" fmla="*/ 573206 w 3348095"/>
              <a:gd name="connsiteY7" fmla="*/ 1037229 h 1050877"/>
              <a:gd name="connsiteX8" fmla="*/ 1160059 w 3348095"/>
              <a:gd name="connsiteY8" fmla="*/ 1050877 h 1050877"/>
              <a:gd name="connsiteX9" fmla="*/ 2552131 w 3348095"/>
              <a:gd name="connsiteY9" fmla="*/ 982638 h 1050877"/>
              <a:gd name="connsiteX10" fmla="*/ 2688609 w 3348095"/>
              <a:gd name="connsiteY10" fmla="*/ 928047 h 1050877"/>
              <a:gd name="connsiteX11" fmla="*/ 2947916 w 3348095"/>
              <a:gd name="connsiteY11" fmla="*/ 859808 h 1050877"/>
              <a:gd name="connsiteX12" fmla="*/ 3070746 w 3348095"/>
              <a:gd name="connsiteY12" fmla="*/ 805217 h 1050877"/>
              <a:gd name="connsiteX13" fmla="*/ 3207224 w 3348095"/>
              <a:gd name="connsiteY13" fmla="*/ 668740 h 1050877"/>
              <a:gd name="connsiteX14" fmla="*/ 3302758 w 3348095"/>
              <a:gd name="connsiteY14" fmla="*/ 573206 h 1050877"/>
              <a:gd name="connsiteX15" fmla="*/ 3343701 w 3348095"/>
              <a:gd name="connsiteY15" fmla="*/ 477671 h 1050877"/>
              <a:gd name="connsiteX16" fmla="*/ 3330054 w 3348095"/>
              <a:gd name="connsiteY16" fmla="*/ 232011 h 1050877"/>
              <a:gd name="connsiteX17" fmla="*/ 2961564 w 3348095"/>
              <a:gd name="connsiteY17" fmla="*/ 54591 h 1050877"/>
              <a:gd name="connsiteX18" fmla="*/ 2497540 w 3348095"/>
              <a:gd name="connsiteY18" fmla="*/ 0 h 1050877"/>
              <a:gd name="connsiteX19" fmla="*/ 1596788 w 3348095"/>
              <a:gd name="connsiteY19" fmla="*/ 27295 h 1050877"/>
              <a:gd name="connsiteX20" fmla="*/ 1009934 w 3348095"/>
              <a:gd name="connsiteY20" fmla="*/ 54591 h 1050877"/>
              <a:gd name="connsiteX21" fmla="*/ 818865 w 3348095"/>
              <a:gd name="connsiteY21" fmla="*/ 95534 h 1050877"/>
              <a:gd name="connsiteX22" fmla="*/ 709683 w 3348095"/>
              <a:gd name="connsiteY22" fmla="*/ 122829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8095" h="1050877">
                <a:moveTo>
                  <a:pt x="928048" y="54591"/>
                </a:moveTo>
                <a:cubicBezTo>
                  <a:pt x="601827" y="194398"/>
                  <a:pt x="1044214" y="14500"/>
                  <a:pt x="177421" y="191068"/>
                </a:cubicBezTo>
                <a:cubicBezTo>
                  <a:pt x="145276" y="197616"/>
                  <a:pt x="120577" y="224469"/>
                  <a:pt x="95534" y="245659"/>
                </a:cubicBezTo>
                <a:cubicBezTo>
                  <a:pt x="61155" y="274749"/>
                  <a:pt x="0" y="341194"/>
                  <a:pt x="0" y="341194"/>
                </a:cubicBezTo>
                <a:cubicBezTo>
                  <a:pt x="60488" y="1127537"/>
                  <a:pt x="-87424" y="714596"/>
                  <a:pt x="95534" y="928047"/>
                </a:cubicBezTo>
                <a:cubicBezTo>
                  <a:pt x="131308" y="969784"/>
                  <a:pt x="111640" y="981668"/>
                  <a:pt x="177421" y="996286"/>
                </a:cubicBezTo>
                <a:cubicBezTo>
                  <a:pt x="240225" y="1010242"/>
                  <a:pt x="304495" y="1016962"/>
                  <a:pt x="368489" y="1023582"/>
                </a:cubicBezTo>
                <a:cubicBezTo>
                  <a:pt x="436516" y="1030619"/>
                  <a:pt x="504856" y="1034872"/>
                  <a:pt x="573206" y="1037229"/>
                </a:cubicBezTo>
                <a:cubicBezTo>
                  <a:pt x="768760" y="1043972"/>
                  <a:pt x="964441" y="1046328"/>
                  <a:pt x="1160059" y="1050877"/>
                </a:cubicBezTo>
                <a:cubicBezTo>
                  <a:pt x="1624083" y="1028131"/>
                  <a:pt x="2089043" y="1019850"/>
                  <a:pt x="2552131" y="982638"/>
                </a:cubicBezTo>
                <a:cubicBezTo>
                  <a:pt x="2600971" y="978713"/>
                  <a:pt x="2641918" y="942903"/>
                  <a:pt x="2688609" y="928047"/>
                </a:cubicBezTo>
                <a:cubicBezTo>
                  <a:pt x="2720093" y="918029"/>
                  <a:pt x="2895047" y="879634"/>
                  <a:pt x="2947916" y="859808"/>
                </a:cubicBezTo>
                <a:cubicBezTo>
                  <a:pt x="2989868" y="844076"/>
                  <a:pt x="3029803" y="823414"/>
                  <a:pt x="3070746" y="805217"/>
                </a:cubicBezTo>
                <a:cubicBezTo>
                  <a:pt x="3116239" y="759725"/>
                  <a:pt x="3163446" y="715885"/>
                  <a:pt x="3207224" y="668740"/>
                </a:cubicBezTo>
                <a:cubicBezTo>
                  <a:pt x="3304633" y="563839"/>
                  <a:pt x="3187152" y="659910"/>
                  <a:pt x="3302758" y="573206"/>
                </a:cubicBezTo>
                <a:cubicBezTo>
                  <a:pt x="3316406" y="541361"/>
                  <a:pt x="3340938" y="512207"/>
                  <a:pt x="3343701" y="477671"/>
                </a:cubicBezTo>
                <a:cubicBezTo>
                  <a:pt x="3350241" y="395919"/>
                  <a:pt x="3352167" y="310987"/>
                  <a:pt x="3330054" y="232011"/>
                </a:cubicBezTo>
                <a:cubicBezTo>
                  <a:pt x="3291504" y="94332"/>
                  <a:pt x="3032657" y="69133"/>
                  <a:pt x="2961564" y="54591"/>
                </a:cubicBezTo>
                <a:cubicBezTo>
                  <a:pt x="2835034" y="28710"/>
                  <a:pt x="2639799" y="12932"/>
                  <a:pt x="2497540" y="0"/>
                </a:cubicBezTo>
                <a:lnTo>
                  <a:pt x="1596788" y="27295"/>
                </a:lnTo>
                <a:lnTo>
                  <a:pt x="1009934" y="54591"/>
                </a:lnTo>
                <a:cubicBezTo>
                  <a:pt x="828128" y="77315"/>
                  <a:pt x="970122" y="52318"/>
                  <a:pt x="818865" y="95534"/>
                </a:cubicBezTo>
                <a:cubicBezTo>
                  <a:pt x="782794" y="105840"/>
                  <a:pt x="709683" y="122829"/>
                  <a:pt x="709683" y="122829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861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658165"/>
              </p:ext>
            </p:extLst>
          </p:nvPr>
        </p:nvGraphicFramePr>
        <p:xfrm>
          <a:off x="5438775" y="3679899"/>
          <a:ext cx="4302125" cy="1406525"/>
        </p:xfrm>
        <a:graphic>
          <a:graphicData uri="http://schemas.openxmlformats.org/presentationml/2006/ole">
            <p:oleObj spid="_x0000_s130146" name="CS ChemDraw Drawing" r:id="rId4" imgW="3082706" imgH="1002287" progId="ChemDraw.Document.6.0">
              <p:embed/>
            </p:oleObj>
          </a:graphicData>
        </a:graphic>
      </p:graphicFrame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706415"/>
              </p:ext>
            </p:extLst>
          </p:nvPr>
        </p:nvGraphicFramePr>
        <p:xfrm>
          <a:off x="215775" y="5615106"/>
          <a:ext cx="4895946" cy="1333083"/>
        </p:xfrm>
        <a:graphic>
          <a:graphicData uri="http://schemas.openxmlformats.org/presentationml/2006/ole">
            <p:oleObj spid="_x0000_s130147" name="CS ChemDraw Drawing" r:id="rId5" imgW="3514069" imgH="952011" progId="ChemDraw.Document.6.0">
              <p:embed/>
            </p:oleObj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370769"/>
              </p:ext>
            </p:extLst>
          </p:nvPr>
        </p:nvGraphicFramePr>
        <p:xfrm>
          <a:off x="763588" y="1779588"/>
          <a:ext cx="3627437" cy="1312862"/>
        </p:xfrm>
        <a:graphic>
          <a:graphicData uri="http://schemas.openxmlformats.org/presentationml/2006/ole">
            <p:oleObj spid="_x0000_s130148" name="CS ChemDraw Drawing" r:id="rId6" imgW="2634607" imgH="950659" progId="ChemDraw.Document.6.0">
              <p:embed/>
            </p:oleObj>
          </a:graphicData>
        </a:graphic>
      </p:graphicFrame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74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8136139"/>
              </p:ext>
            </p:extLst>
          </p:nvPr>
        </p:nvGraphicFramePr>
        <p:xfrm>
          <a:off x="471488" y="3347789"/>
          <a:ext cx="4119562" cy="2098675"/>
        </p:xfrm>
        <a:graphic>
          <a:graphicData uri="http://schemas.openxmlformats.org/presentationml/2006/ole">
            <p:oleObj spid="_x0000_s130149" name="CS ChemDraw Drawing" r:id="rId8" imgW="2998755" imgH="1525055" progId="ChemDraw.Document.6.0">
              <p:embed/>
            </p:oleObj>
          </a:graphicData>
        </a:graphic>
      </p:graphicFrame>
      <p:graphicFrame>
        <p:nvGraphicFramePr>
          <p:cNvPr id="174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3975685"/>
              </p:ext>
            </p:extLst>
          </p:nvPr>
        </p:nvGraphicFramePr>
        <p:xfrm>
          <a:off x="5254625" y="1790700"/>
          <a:ext cx="4562475" cy="1370013"/>
        </p:xfrm>
        <a:graphic>
          <a:graphicData uri="http://schemas.openxmlformats.org/presentationml/2006/ole">
            <p:oleObj spid="_x0000_s130150" name="CS ChemDraw Drawing" r:id="rId9" imgW="3282192" imgH="984177" progId="ChemDraw.Document.6.0">
              <p:embed/>
            </p:oleObj>
          </a:graphicData>
        </a:graphic>
      </p:graphicFrame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1880642" y="6732165"/>
            <a:ext cx="1287462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 smtClean="0">
                <a:solidFill>
                  <a:srgbClr val="FF3333"/>
                </a:solidFill>
              </a:rPr>
              <a:t>-14.4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6983809" y="4895850"/>
            <a:ext cx="1512887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 smtClean="0">
                <a:solidFill>
                  <a:srgbClr val="FF3333"/>
                </a:solidFill>
              </a:rPr>
              <a:t>-16.8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758950" y="2975620"/>
            <a:ext cx="16256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>
                <a:solidFill>
                  <a:srgbClr val="FF3333"/>
                </a:solidFill>
              </a:rPr>
              <a:t>- 1</a:t>
            </a:r>
            <a:r>
              <a:rPr lang="de-DE" sz="3200" b="1" dirty="0" smtClean="0">
                <a:solidFill>
                  <a:srgbClr val="FF3333"/>
                </a:solidFill>
              </a:rPr>
              <a:t>8</a:t>
            </a:r>
            <a:r>
              <a:rPr lang="ru-RU" sz="3200" b="1" dirty="0" smtClean="0">
                <a:solidFill>
                  <a:srgbClr val="FF3333"/>
                </a:solidFill>
              </a:rPr>
              <a:t>.7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6699250" y="3112145"/>
            <a:ext cx="14001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>
                <a:solidFill>
                  <a:srgbClr val="FF3333"/>
                </a:solidFill>
              </a:rPr>
              <a:t>- 2</a:t>
            </a:r>
            <a:r>
              <a:rPr lang="ru-RU" sz="3200" b="1" dirty="0" smtClean="0">
                <a:solidFill>
                  <a:srgbClr val="FF3333"/>
                </a:solidFill>
              </a:rPr>
              <a:t>.</a:t>
            </a:r>
            <a:r>
              <a:rPr lang="de-DE" sz="3200" b="1" dirty="0" smtClean="0">
                <a:solidFill>
                  <a:srgbClr val="FF3333"/>
                </a:solidFill>
              </a:rPr>
              <a:t>7</a:t>
            </a:r>
            <a:r>
              <a:rPr lang="ru-RU" sz="3200" b="1" dirty="0" smtClean="0">
                <a:solidFill>
                  <a:srgbClr val="FF3333"/>
                </a:solidFill>
              </a:rPr>
              <a:t>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1952625" y="4895850"/>
            <a:ext cx="1503511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>
                <a:solidFill>
                  <a:srgbClr val="FF3333"/>
                </a:solidFill>
              </a:rPr>
              <a:t>- </a:t>
            </a:r>
            <a:r>
              <a:rPr lang="ru-RU" sz="3200" b="1" dirty="0" smtClean="0">
                <a:solidFill>
                  <a:srgbClr val="FF3333"/>
                </a:solidFill>
              </a:rPr>
              <a:t>2.5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2000" y="14783"/>
            <a:ext cx="7937500" cy="138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de-DE" sz="3600" b="1" i="1" dirty="0">
                <a:solidFill>
                  <a:srgbClr val="002060"/>
                </a:solidFill>
                <a:latin typeface="+mj-lt"/>
              </a:rPr>
              <a:t>DFT B3LYP</a:t>
            </a:r>
            <a:r>
              <a:rPr lang="ru-RU" sz="36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600" b="1" i="1" dirty="0">
                <a:solidFill>
                  <a:srgbClr val="002060"/>
                </a:solidFill>
                <a:latin typeface="+mj-lt"/>
              </a:rPr>
              <a:t>6-31G*</a:t>
            </a:r>
          </a:p>
          <a:p>
            <a:pPr algn="ctr"/>
            <a:r>
              <a:rPr lang="de-DE" sz="3600" b="1" i="1" dirty="0">
                <a:solidFill>
                  <a:srgbClr val="002060"/>
                </a:solidFill>
                <a:latin typeface="+mj-lt"/>
              </a:rPr>
              <a:t>BLYP </a:t>
            </a:r>
            <a:r>
              <a:rPr lang="de-DE" sz="3600" b="1" i="1" dirty="0" err="1">
                <a:solidFill>
                  <a:srgbClr val="002060"/>
                </a:solidFill>
                <a:latin typeface="+mj-lt"/>
              </a:rPr>
              <a:t>Broken</a:t>
            </a:r>
            <a:r>
              <a:rPr lang="de-DE" sz="36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Symmetry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2840128"/>
              </p:ext>
            </p:extLst>
          </p:nvPr>
        </p:nvGraphicFramePr>
        <p:xfrm>
          <a:off x="5327650" y="5616847"/>
          <a:ext cx="4294188" cy="1403350"/>
        </p:xfrm>
        <a:graphic>
          <a:graphicData uri="http://schemas.openxmlformats.org/presentationml/2006/ole">
            <p:oleObj spid="_x0000_s130151" name="CS ChemDraw Drawing" r:id="rId10" imgW="3082706" imgH="1002287" progId="ChemDraw.Document.6.0">
              <p:embed/>
            </p:oleObj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49194" y="6779527"/>
            <a:ext cx="1287462" cy="6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3224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eaLnBrk="1"/>
            <a:r>
              <a:rPr lang="ru-RU" sz="3200" b="1" dirty="0" smtClean="0">
                <a:solidFill>
                  <a:srgbClr val="FF3333"/>
                </a:solidFill>
              </a:rPr>
              <a:t>-10.1 </a:t>
            </a:r>
            <a:r>
              <a:rPr lang="ru-RU" sz="3200" b="1" dirty="0">
                <a:solidFill>
                  <a:srgbClr val="FF3333"/>
                </a:solidFill>
              </a:rPr>
              <a:t>K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6026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4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98901">
            <a:off x="6564646" y="1403573"/>
            <a:ext cx="3522339" cy="29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3" y="1"/>
            <a:ext cx="13795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7281391"/>
              </p:ext>
            </p:extLst>
          </p:nvPr>
        </p:nvGraphicFramePr>
        <p:xfrm>
          <a:off x="793426" y="855810"/>
          <a:ext cx="6180138" cy="3686175"/>
        </p:xfrm>
        <a:graphic>
          <a:graphicData uri="http://schemas.openxmlformats.org/presentationml/2006/ole">
            <p:oleObj spid="_x0000_s6454" name="CS ChemDraw Drawing" r:id="rId7" imgW="4414857" imgH="2636005" progId="ChemDraw.Document.6.0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3016592"/>
              </p:ext>
            </p:extLst>
          </p:nvPr>
        </p:nvGraphicFramePr>
        <p:xfrm>
          <a:off x="-248" y="4211885"/>
          <a:ext cx="4824413" cy="3206750"/>
        </p:xfrm>
        <a:graphic>
          <a:graphicData uri="http://schemas.openxmlformats.org/presentationml/2006/ole">
            <p:oleObj spid="_x0000_s6455" name="Graph" r:id="rId8" imgW="4154400" imgH="2901600" progId="">
              <p:embed/>
            </p:oleObj>
          </a:graphicData>
        </a:graphic>
      </p:graphicFrame>
      <p:pic>
        <p:nvPicPr>
          <p:cNvPr id="6395" name="Picture 251" descr="Chim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264" y="4752435"/>
            <a:ext cx="3525635" cy="25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0632" y="5172452"/>
            <a:ext cx="201151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-14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24088" y="75954"/>
            <a:ext cx="4121641" cy="608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Biphenyl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 Synthesis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3" y="1"/>
            <a:ext cx="13795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8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74974"/>
            <a:ext cx="184690" cy="3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0" tIns="45711" rIns="91420" bIns="4571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2844589"/>
              </p:ext>
            </p:extLst>
          </p:nvPr>
        </p:nvGraphicFramePr>
        <p:xfrm>
          <a:off x="380206" y="1153294"/>
          <a:ext cx="9391650" cy="2122487"/>
        </p:xfrm>
        <a:graphic>
          <a:graphicData uri="http://schemas.openxmlformats.org/presentationml/2006/ole">
            <p:oleObj spid="_x0000_s117018" name="CS ChemDraw Drawing" r:id="rId5" imgW="9391997" imgH="2122427" progId="ChemDraw.Document.6.0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4943023"/>
              </p:ext>
            </p:extLst>
          </p:nvPr>
        </p:nvGraphicFramePr>
        <p:xfrm>
          <a:off x="1306513" y="3776663"/>
          <a:ext cx="7340600" cy="2570162"/>
        </p:xfrm>
        <a:graphic>
          <a:graphicData uri="http://schemas.openxmlformats.org/presentationml/2006/ole">
            <p:oleObj spid="_x0000_s117019" name="CS ChemDraw Drawing" r:id="rId6" imgW="7340729" imgH="2570592" progId="ChemDraw.Document.6.0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5473743"/>
              </p:ext>
            </p:extLst>
          </p:nvPr>
        </p:nvGraphicFramePr>
        <p:xfrm>
          <a:off x="4114997" y="5030489"/>
          <a:ext cx="4957763" cy="1917700"/>
        </p:xfrm>
        <a:graphic>
          <a:graphicData uri="http://schemas.openxmlformats.org/presentationml/2006/ole">
            <p:oleObj spid="_x0000_s117020" name="CS ChemDraw Drawing" r:id="rId7" imgW="4960134" imgH="1918348" progId="ChemDraw.Document.6.0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935856" y="3491805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0631" y="2941526"/>
            <a:ext cx="212051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-1.7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1520" y="4715941"/>
            <a:ext cx="201151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-32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943968" y="75954"/>
            <a:ext cx="6301725" cy="1123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Terphenyl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and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 Bis(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pyrasolyl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) </a:t>
            </a:r>
          </a:p>
          <a:p>
            <a:pPr algn="ctr"/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Synthesis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77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8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888" y="3167262"/>
            <a:ext cx="4122490" cy="24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1381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6270198"/>
              </p:ext>
            </p:extLst>
          </p:nvPr>
        </p:nvGraphicFramePr>
        <p:xfrm>
          <a:off x="1295896" y="971525"/>
          <a:ext cx="7600950" cy="1803400"/>
        </p:xfrm>
        <a:graphic>
          <a:graphicData uri="http://schemas.openxmlformats.org/presentationml/2006/ole">
            <p:oleObj spid="_x0000_s13573" name="CS ChemDraw Drawing" r:id="rId7" imgW="7087795" imgH="1679129" progId="ChemDraw.Document.6.0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B491-AEB0-43DB-9A62-2E0392F435D2}" type="slidenum">
              <a:rPr lang="ru-RU" sz="25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9</a:t>
            </a:fld>
            <a:endParaRPr lang="ru-RU" sz="2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3619925"/>
              </p:ext>
            </p:extLst>
          </p:nvPr>
        </p:nvGraphicFramePr>
        <p:xfrm>
          <a:off x="1205804" y="3460601"/>
          <a:ext cx="8154988" cy="1903412"/>
        </p:xfrm>
        <a:graphic>
          <a:graphicData uri="http://schemas.openxmlformats.org/presentationml/2006/ole">
            <p:oleObj spid="_x0000_s13574" name="CS ChemDraw Drawing" r:id="rId8" imgW="7625784" imgH="1773735" progId="ChemDraw.Document.6.0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084323"/>
              </p:ext>
            </p:extLst>
          </p:nvPr>
        </p:nvGraphicFramePr>
        <p:xfrm>
          <a:off x="3434779" y="6084093"/>
          <a:ext cx="3067050" cy="1165225"/>
        </p:xfrm>
        <a:graphic>
          <a:graphicData uri="http://schemas.openxmlformats.org/presentationml/2006/ole">
            <p:oleObj spid="_x0000_s13575" name="CS ChemDraw Drawing" r:id="rId9" imgW="3067320" imgH="1165551" progId="ChemDraw.Document.6.0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935856" y="3059757"/>
            <a:ext cx="806489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0632" y="5172452"/>
            <a:ext cx="212051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-4.8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632" y="2483693"/>
            <a:ext cx="212051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intra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-9.6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65" name="Picture 153" descr="Fi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4" t="10863" r="6879" b="4564"/>
          <a:stretch>
            <a:fillRect/>
          </a:stretch>
        </p:blipFill>
        <p:spPr bwMode="auto">
          <a:xfrm>
            <a:off x="5614839" y="3203773"/>
            <a:ext cx="30559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05430" y="5579924"/>
            <a:ext cx="2434193" cy="100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 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0.191 K</a:t>
            </a:r>
            <a:endParaRPr lang="ru-RU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de-DE" sz="3200" b="1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</a:t>
            </a:r>
            <a:r>
              <a:rPr lang="de-DE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-1…-2 K</a:t>
            </a:r>
            <a:endParaRPr lang="de-DE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78" name="Picture 16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6" t="8551" r="8566" b="5952"/>
          <a:stretch>
            <a:fillRect/>
          </a:stretch>
        </p:blipFill>
        <p:spPr bwMode="auto">
          <a:xfrm>
            <a:off x="1674812" y="3131765"/>
            <a:ext cx="305593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0" y="-6499"/>
            <a:ext cx="1511920" cy="768499"/>
            <a:chOff x="0" y="-6499"/>
            <a:chExt cx="1511920" cy="768499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20" y="-6499"/>
              <a:ext cx="762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763890" y="75954"/>
            <a:ext cx="6660798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Tolane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and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de-DE" sz="3600" b="1" i="1" dirty="0" err="1" smtClean="0">
                <a:solidFill>
                  <a:srgbClr val="002060"/>
                </a:solidFill>
                <a:latin typeface="+mj-lt"/>
              </a:rPr>
              <a:t>Diacetylene</a:t>
            </a:r>
            <a:r>
              <a:rPr lang="de-DE" sz="3600" b="1" i="1" dirty="0" smtClean="0">
                <a:solidFill>
                  <a:srgbClr val="002060"/>
                </a:solidFill>
                <a:latin typeface="+mj-lt"/>
              </a:rPr>
              <a:t> Models</a:t>
            </a:r>
            <a:endParaRPr lang="de-DE" sz="36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1001</Words>
  <Application>Microsoft Office PowerPoint</Application>
  <PresentationFormat>Произвольный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Твердый переплет</vt:lpstr>
      <vt:lpstr>CS ChemDraw Drawing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</dc:creator>
  <cp:lastModifiedBy>Denis Morozov</cp:lastModifiedBy>
  <cp:revision>269</cp:revision>
  <cp:lastPrinted>2012-04-11T08:32:12Z</cp:lastPrinted>
  <dcterms:created xsi:type="dcterms:W3CDTF">2009-11-18T16:53:58Z</dcterms:created>
  <dcterms:modified xsi:type="dcterms:W3CDTF">2013-10-17T09:33:30Z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