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5" r:id="rId1"/>
  </p:sldMasterIdLst>
  <p:notesMasterIdLst>
    <p:notesMasterId r:id="rId31"/>
  </p:notesMasterIdLst>
  <p:handoutMasterIdLst>
    <p:handoutMasterId r:id="rId32"/>
  </p:handoutMasterIdLst>
  <p:sldIdLst>
    <p:sldId id="289" r:id="rId2"/>
    <p:sldId id="318" r:id="rId3"/>
    <p:sldId id="290" r:id="rId4"/>
    <p:sldId id="304" r:id="rId5"/>
    <p:sldId id="307" r:id="rId6"/>
    <p:sldId id="308" r:id="rId7"/>
    <p:sldId id="351" r:id="rId8"/>
    <p:sldId id="352" r:id="rId9"/>
    <p:sldId id="294" r:id="rId10"/>
    <p:sldId id="296" r:id="rId11"/>
    <p:sldId id="329" r:id="rId12"/>
    <p:sldId id="313" r:id="rId13"/>
    <p:sldId id="315" r:id="rId14"/>
    <p:sldId id="260" r:id="rId15"/>
    <p:sldId id="324" r:id="rId16"/>
    <p:sldId id="267" r:id="rId17"/>
    <p:sldId id="269" r:id="rId18"/>
    <p:sldId id="271" r:id="rId19"/>
    <p:sldId id="348" r:id="rId20"/>
    <p:sldId id="350" r:id="rId21"/>
    <p:sldId id="305" r:id="rId22"/>
    <p:sldId id="335" r:id="rId23"/>
    <p:sldId id="336" r:id="rId24"/>
    <p:sldId id="339" r:id="rId25"/>
    <p:sldId id="340" r:id="rId26"/>
    <p:sldId id="341" r:id="rId27"/>
    <p:sldId id="342" r:id="rId28"/>
    <p:sldId id="343" r:id="rId29"/>
    <p:sldId id="353" r:id="rId30"/>
  </p:sldIdLst>
  <p:sldSz cx="10080625" cy="7559675"/>
  <p:notesSz cx="6735763" cy="9856788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5pPr>
    <a:lvl6pPr marL="2285526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6pPr>
    <a:lvl7pPr marL="2742632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7pPr>
    <a:lvl8pPr marL="3199737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8pPr>
    <a:lvl9pPr marL="3656842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CCCCFF"/>
    <a:srgbClr val="99CCFF"/>
    <a:srgbClr val="99FFCC"/>
    <a:srgbClr val="EF6D0B"/>
    <a:srgbClr val="F6A5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0" autoAdjust="0"/>
    <p:restoredTop sz="89429" autoAdjust="0"/>
  </p:normalViewPr>
  <p:slideViewPr>
    <p:cSldViewPr>
      <p:cViewPr>
        <p:scale>
          <a:sx n="70" d="100"/>
          <a:sy n="70" d="100"/>
        </p:scale>
        <p:origin x="-1284" y="-21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5"/>
        <p:guide pos="192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5" Type="http://schemas.openxmlformats.org/officeDocument/2006/relationships/image" Target="../media/image64.wmf"/><Relationship Id="rId4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91" cy="493206"/>
          </a:xfrm>
          <a:prstGeom prst="rect">
            <a:avLst/>
          </a:prstGeom>
        </p:spPr>
        <p:txBody>
          <a:bodyPr vert="horz" lIns="83128" tIns="41564" rIns="83128" bIns="4156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858" y="0"/>
            <a:ext cx="2919491" cy="493206"/>
          </a:xfrm>
          <a:prstGeom prst="rect">
            <a:avLst/>
          </a:prstGeom>
        </p:spPr>
        <p:txBody>
          <a:bodyPr vert="horz" lIns="83128" tIns="41564" rIns="83128" bIns="41564" rtlCol="0"/>
          <a:lstStyle>
            <a:lvl1pPr algn="r">
              <a:defRPr sz="1100"/>
            </a:lvl1pPr>
          </a:lstStyle>
          <a:p>
            <a:fld id="{22DB45B9-E17A-427E-A760-1DD0391A85BF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120"/>
            <a:ext cx="2919491" cy="493205"/>
          </a:xfrm>
          <a:prstGeom prst="rect">
            <a:avLst/>
          </a:prstGeom>
        </p:spPr>
        <p:txBody>
          <a:bodyPr vert="horz" lIns="83128" tIns="41564" rIns="83128" bIns="4156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858" y="9362120"/>
            <a:ext cx="2919491" cy="493205"/>
          </a:xfrm>
          <a:prstGeom prst="rect">
            <a:avLst/>
          </a:prstGeom>
        </p:spPr>
        <p:txBody>
          <a:bodyPr vert="horz" lIns="83128" tIns="41564" rIns="83128" bIns="41564" rtlCol="0" anchor="b"/>
          <a:lstStyle>
            <a:lvl1pPr algn="r">
              <a:defRPr sz="1100"/>
            </a:lvl1pPr>
          </a:lstStyle>
          <a:p>
            <a:fld id="{8BDACD49-2D38-4FCD-8DE5-8E4E277F4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81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293" y="4681792"/>
            <a:ext cx="5387762" cy="44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2030" y="0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63582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2030" y="9363582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5AB58E68-A87A-41A6-9B78-C9CDCB31A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9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Уважаемые</a:t>
            </a:r>
            <a:r>
              <a:rPr lang="ru-RU" baseline="0" dirty="0" smtClean="0"/>
              <a:t> коллеги, позвольте представить Вам работу по исследованию реакций производных </a:t>
            </a:r>
            <a:r>
              <a:rPr lang="ru-RU" baseline="0" dirty="0" err="1" smtClean="0"/>
              <a:t>гидроксиламина</a:t>
            </a:r>
            <a:r>
              <a:rPr lang="ru-RU" baseline="0" dirty="0" smtClean="0"/>
              <a:t> с карбонильными соединениями.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В</a:t>
            </a:r>
            <a:r>
              <a:rPr lang="ru-RU" baseline="0" dirty="0" smtClean="0"/>
              <a:t> то же время в реакции </a:t>
            </a:r>
            <a:r>
              <a:rPr lang="ru-RU" b="1" baseline="0" dirty="0" smtClean="0"/>
              <a:t>БГА 1г,д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этоксиметиленацетоуксусным</a:t>
            </a:r>
            <a:r>
              <a:rPr lang="ru-RU" baseline="0" dirty="0" smtClean="0"/>
              <a:t> эфиром образуются производные </a:t>
            </a:r>
            <a:r>
              <a:rPr lang="ru-RU" baseline="0" dirty="0" err="1" smtClean="0"/>
              <a:t>имидазолидина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32а,б</a:t>
            </a:r>
            <a:r>
              <a:rPr lang="ru-RU" b="0" baseline="0" dirty="0" smtClean="0"/>
              <a:t>. </a:t>
            </a:r>
            <a:r>
              <a:rPr lang="ru-RU" b="0" baseline="0" dirty="0" err="1" smtClean="0"/>
              <a:t>Тетраметильное</a:t>
            </a:r>
            <a:r>
              <a:rPr lang="ru-RU" b="0" baseline="0" dirty="0" smtClean="0"/>
              <a:t> производное </a:t>
            </a:r>
            <a:r>
              <a:rPr lang="ru-RU" b="1" baseline="0" dirty="0" smtClean="0"/>
              <a:t>32б</a:t>
            </a:r>
            <a:r>
              <a:rPr lang="ru-RU" baseline="0" dirty="0" smtClean="0"/>
              <a:t> при окислении диоксидом свинца образует неустойчивый </a:t>
            </a:r>
            <a:r>
              <a:rPr lang="ru-RU" baseline="0" dirty="0" err="1" smtClean="0"/>
              <a:t>нитронилнитроксильный</a:t>
            </a:r>
            <a:r>
              <a:rPr lang="ru-RU" baseline="0" dirty="0" smtClean="0"/>
              <a:t> радикал </a:t>
            </a:r>
            <a:r>
              <a:rPr lang="ru-RU" b="1" baseline="0" dirty="0" smtClean="0"/>
              <a:t>33</a:t>
            </a:r>
            <a:r>
              <a:rPr lang="ru-RU" b="0" baseline="0" dirty="0" smtClean="0"/>
              <a:t>, который обработкой </a:t>
            </a:r>
            <a:r>
              <a:rPr lang="ru-RU" b="0" baseline="0" dirty="0" err="1" smtClean="0"/>
              <a:t>метилатом</a:t>
            </a:r>
            <a:r>
              <a:rPr lang="ru-RU" b="0" baseline="0" dirty="0" smtClean="0"/>
              <a:t> натрия может быть переведен в стабильную натриевую соль </a:t>
            </a:r>
            <a:r>
              <a:rPr lang="ru-RU" b="1" baseline="0" dirty="0" smtClean="0"/>
              <a:t>34</a:t>
            </a:r>
            <a:r>
              <a:rPr lang="ru-RU" b="0" baseline="0" dirty="0" smtClean="0"/>
              <a:t>. Доказательством образования именно </a:t>
            </a:r>
            <a:r>
              <a:rPr lang="ru-RU" b="1" baseline="0" dirty="0" smtClean="0"/>
              <a:t>ННР</a:t>
            </a:r>
            <a:r>
              <a:rPr lang="ru-RU" b="0" baseline="0" dirty="0" smtClean="0"/>
              <a:t> служит ЭПР-спектр натриевой соли, который представляет из себя характерный для </a:t>
            </a:r>
            <a:r>
              <a:rPr lang="ru-RU" b="1" baseline="0" dirty="0" smtClean="0"/>
              <a:t>ННР</a:t>
            </a:r>
            <a:r>
              <a:rPr lang="ru-RU" b="0" baseline="0" dirty="0" smtClean="0"/>
              <a:t> квинтет. Помимо этого в УФ спектре соли </a:t>
            </a:r>
            <a:r>
              <a:rPr lang="ru-RU" b="1" baseline="0" dirty="0" smtClean="0"/>
              <a:t>34</a:t>
            </a:r>
            <a:r>
              <a:rPr lang="ru-RU" b="0" baseline="0" dirty="0" smtClean="0"/>
              <a:t> присутствует полоса поглощения в области 563 </a:t>
            </a:r>
            <a:r>
              <a:rPr lang="ru-RU" b="0" baseline="0" dirty="0" err="1" smtClean="0"/>
              <a:t>нм</a:t>
            </a:r>
            <a:r>
              <a:rPr lang="ru-RU" b="0" baseline="0" dirty="0" smtClean="0"/>
              <a:t>, также характерная для </a:t>
            </a:r>
            <a:r>
              <a:rPr lang="ru-RU" b="1" baseline="0" dirty="0" smtClean="0"/>
              <a:t>ННР </a:t>
            </a:r>
            <a:r>
              <a:rPr lang="ru-RU" b="0" baseline="0" dirty="0" smtClean="0"/>
              <a:t>с дополнительным сопряжением.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Переходя к третьей части исследования,</a:t>
            </a:r>
            <a:r>
              <a:rPr lang="ru-RU" baseline="0" dirty="0" smtClean="0"/>
              <a:t> напомню, что </a:t>
            </a:r>
            <a:r>
              <a:rPr lang="ru-RU" dirty="0" smtClean="0"/>
              <a:t>она</a:t>
            </a:r>
            <a:r>
              <a:rPr lang="ru-RU" baseline="0" dirty="0" smtClean="0"/>
              <a:t> посвящена направленному синтезу мультиспиновых систем на основе </a:t>
            </a:r>
            <a:r>
              <a:rPr lang="ru-RU" baseline="0" dirty="0" err="1" smtClean="0"/>
              <a:t>нитронилнитроксильных</a:t>
            </a:r>
            <a:r>
              <a:rPr lang="ru-RU" baseline="0" dirty="0" smtClean="0"/>
              <a:t> радикалов. В частности, синтезу антиферромагнитно взаимодействующих </a:t>
            </a:r>
            <a:r>
              <a:rPr lang="ru-RU" baseline="0" dirty="0" err="1" smtClean="0"/>
              <a:t>бирадикалов</a:t>
            </a:r>
            <a:r>
              <a:rPr lang="ru-RU" baseline="0" dirty="0" smtClean="0"/>
              <a:t> в качестве моделей квантовых магнитов. 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Первоначально нас интересовали </a:t>
            </a:r>
            <a:r>
              <a:rPr lang="ru-RU" baseline="0" dirty="0" err="1" smtClean="0"/>
              <a:t>трирадикалы</a:t>
            </a:r>
            <a:r>
              <a:rPr lang="ru-RU" baseline="0" dirty="0" smtClean="0"/>
              <a:t>, как объекты для изучения спин-спинового взаимодействия через протяженные пи-системы. Первой моделью синтезированной нами в этом ряду является С</a:t>
            </a:r>
            <a:r>
              <a:rPr lang="ru-RU" baseline="-25000" dirty="0" smtClean="0"/>
              <a:t>3</a:t>
            </a:r>
            <a:r>
              <a:rPr lang="ru-RU" baseline="0" dirty="0" smtClean="0"/>
              <a:t>-симметричный </a:t>
            </a:r>
            <a:r>
              <a:rPr lang="ru-RU" baseline="0" dirty="0" err="1" smtClean="0"/>
              <a:t>трирадикал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38</a:t>
            </a:r>
            <a:r>
              <a:rPr lang="ru-RU" baseline="0" dirty="0" smtClean="0"/>
              <a:t>. Для его синтеза реакцией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трис-этинилбензола</a:t>
            </a:r>
            <a:r>
              <a:rPr lang="ru-RU" baseline="0" dirty="0" smtClean="0"/>
              <a:t> и п-</a:t>
            </a:r>
            <a:r>
              <a:rPr lang="ru-RU" baseline="0" dirty="0" err="1" smtClean="0"/>
              <a:t>бромбензальдегида</a:t>
            </a:r>
            <a:r>
              <a:rPr lang="ru-RU" baseline="0" dirty="0" smtClean="0"/>
              <a:t> был получен соответствующий </a:t>
            </a:r>
            <a:r>
              <a:rPr lang="ru-RU" baseline="0" dirty="0" err="1" smtClean="0"/>
              <a:t>трисальдегид</a:t>
            </a:r>
            <a:r>
              <a:rPr lang="ru-RU" baseline="0" dirty="0" smtClean="0"/>
              <a:t> </a:t>
            </a:r>
            <a:r>
              <a:rPr lang="ru-RU" b="1" baseline="0" dirty="0" smtClean="0"/>
              <a:t>36</a:t>
            </a:r>
            <a:r>
              <a:rPr lang="ru-RU" baseline="0" dirty="0" smtClean="0"/>
              <a:t>. Конденсация этого </a:t>
            </a:r>
            <a:r>
              <a:rPr lang="ru-RU" baseline="0" dirty="0" err="1" smtClean="0"/>
              <a:t>трисальдегида</a:t>
            </a:r>
            <a:r>
              <a:rPr lang="ru-RU" baseline="0" dirty="0" smtClean="0"/>
              <a:t> с </a:t>
            </a:r>
            <a:r>
              <a:rPr lang="ru-RU" b="1" baseline="0" dirty="0" smtClean="0"/>
              <a:t>БГА 1д</a:t>
            </a:r>
            <a:r>
              <a:rPr lang="ru-RU" baseline="0" dirty="0" smtClean="0"/>
              <a:t> и окисление полученного в этой реакции </a:t>
            </a:r>
            <a:r>
              <a:rPr lang="ru-RU" baseline="0" dirty="0" err="1" smtClean="0"/>
              <a:t>тримимдазолидина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37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периодатом</a:t>
            </a:r>
            <a:r>
              <a:rPr lang="ru-RU" baseline="0" dirty="0" smtClean="0"/>
              <a:t> натрия при комнатной температуре привела к смеси </a:t>
            </a:r>
            <a:r>
              <a:rPr lang="ru-RU" baseline="0" dirty="0" err="1" smtClean="0"/>
              <a:t>нитронил</a:t>
            </a:r>
            <a:r>
              <a:rPr lang="ru-RU" baseline="0" dirty="0" smtClean="0"/>
              <a:t>- и </a:t>
            </a:r>
            <a:r>
              <a:rPr lang="ru-RU" baseline="0" dirty="0" err="1" smtClean="0"/>
              <a:t>иминонитроксильных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трирадикалов</a:t>
            </a:r>
            <a:r>
              <a:rPr lang="ru-RU" baseline="0" dirty="0" smtClean="0"/>
              <a:t> из которой целевой радикал </a:t>
            </a:r>
            <a:r>
              <a:rPr lang="ru-RU" b="1" baseline="0" dirty="0" smtClean="0"/>
              <a:t>38</a:t>
            </a:r>
            <a:r>
              <a:rPr lang="ru-RU" baseline="0" dirty="0" smtClean="0"/>
              <a:t> может быть выделен с крайне низким выходом – 3%. Проведение же стадии окисления при пониженной температуре позволило получить </a:t>
            </a:r>
            <a:r>
              <a:rPr lang="ru-RU" baseline="0" dirty="0" err="1" smtClean="0"/>
              <a:t>трирадикал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38</a:t>
            </a:r>
            <a:r>
              <a:rPr lang="ru-RU" baseline="0" dirty="0" smtClean="0"/>
              <a:t> с выходом около 90%. ЭПР спектр этой молекулы представляет из себя мультиплет из тринадцати линий, что соответствует расщеплению трех электронов на шести эквивалентных атомах азота.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37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Вторая </a:t>
            </a:r>
            <a:r>
              <a:rPr lang="ru-RU" baseline="0" dirty="0" smtClean="0"/>
              <a:t>модель с симметрией С</a:t>
            </a:r>
            <a:r>
              <a:rPr lang="ru-RU" baseline="-25000" dirty="0" smtClean="0"/>
              <a:t>2</a:t>
            </a:r>
            <a:r>
              <a:rPr lang="de-DE" baseline="-25000" dirty="0" smtClean="0"/>
              <a:t>v</a:t>
            </a:r>
            <a:r>
              <a:rPr lang="ru-RU" baseline="0" dirty="0" smtClean="0"/>
              <a:t> – была синтезирована исходя из соответствующего </a:t>
            </a:r>
            <a:r>
              <a:rPr lang="ru-RU" baseline="0" dirty="0" err="1" smtClean="0"/>
              <a:t>трисальдегида</a:t>
            </a:r>
            <a:r>
              <a:rPr lang="ru-RU" baseline="0" dirty="0" smtClean="0"/>
              <a:t> </a:t>
            </a:r>
            <a:r>
              <a:rPr lang="ru-RU" b="1" baseline="0" dirty="0" smtClean="0"/>
              <a:t>40</a:t>
            </a:r>
            <a:r>
              <a:rPr lang="ru-RU" baseline="0" dirty="0" smtClean="0"/>
              <a:t>, полученного в результате реакции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 п-</a:t>
            </a:r>
            <a:r>
              <a:rPr lang="ru-RU" baseline="0" dirty="0" err="1" smtClean="0"/>
              <a:t>бромбензальдегида</a:t>
            </a:r>
            <a:r>
              <a:rPr lang="ru-RU" baseline="0" dirty="0" smtClean="0"/>
              <a:t> с 3,5-диэтинилбензальдегидом. Здесь в отличие от предыдущего радикала нет такой чувствительности к условия окисления промежуточного </a:t>
            </a:r>
            <a:r>
              <a:rPr lang="ru-RU" baseline="0" dirty="0" err="1" smtClean="0"/>
              <a:t>имидазолидина</a:t>
            </a:r>
            <a:r>
              <a:rPr lang="ru-RU" baseline="0" dirty="0" smtClean="0"/>
              <a:t> в радикал </a:t>
            </a:r>
            <a:r>
              <a:rPr lang="ru-RU" b="1" baseline="0" dirty="0" smtClean="0"/>
              <a:t>42</a:t>
            </a:r>
            <a:r>
              <a:rPr lang="ru-RU" baseline="0" dirty="0" smtClean="0"/>
              <a:t> и окисление может проводиться при комнатной температуре с хорошим выходом. Спектр ЭПР этого соединения идентичен таковому для предыдущей модели и представляет из семя мультиплет из 13 линий. Нам также удалось вырастить для него кристаллы и с использованием РСА подтвердить его структуру. 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02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9BA9ECC-9AD5-4958-A7D8-D5B08A6D3298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14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aseline="0" dirty="0" smtClean="0"/>
              <a:t>Первой моделью из спиновых </a:t>
            </a:r>
            <a:r>
              <a:rPr lang="ru-RU" baseline="0" dirty="0" err="1" smtClean="0"/>
              <a:t>димеров</a:t>
            </a:r>
            <a:r>
              <a:rPr lang="ru-RU" baseline="0" dirty="0" smtClean="0"/>
              <a:t> стал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45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бифенильным</a:t>
            </a:r>
            <a:r>
              <a:rPr lang="ru-RU" baseline="0" dirty="0" smtClean="0"/>
              <a:t> мостиком, полученный из соответствующего диальдегида </a:t>
            </a:r>
            <a:r>
              <a:rPr lang="ru-RU" b="1" baseline="0" dirty="0" smtClean="0"/>
              <a:t>43</a:t>
            </a:r>
            <a:r>
              <a:rPr lang="ru-RU" baseline="0" dirty="0" smtClean="0"/>
              <a:t>. ЭПР спектр этого соединения, представляет из себя мультиплет из 9 линий. Мы также обнаружили структурную особенность данной молекулы, заключающуюся в том, что по данным РСА двугранный угол между </a:t>
            </a:r>
            <a:r>
              <a:rPr lang="ru-RU" baseline="0" dirty="0" err="1" smtClean="0"/>
              <a:t>бензольными</a:t>
            </a:r>
            <a:r>
              <a:rPr lang="ru-RU" baseline="0" dirty="0" smtClean="0"/>
              <a:t> кольцами </a:t>
            </a:r>
            <a:r>
              <a:rPr lang="ru-RU" baseline="0" dirty="0" err="1" smtClean="0"/>
              <a:t>бифенильного</a:t>
            </a:r>
            <a:r>
              <a:rPr lang="ru-RU" baseline="0" dirty="0" smtClean="0"/>
              <a:t> фрагмента практически равен 0. Анализ температурной зависимости магнитной восприимчивости подтвердил антиферромагнитный характер взаимодействия радикальных центров с энергией обмена – 14 К.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9AC58A4A-1B5B-4036-A24E-9B4162DA4CD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15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Следующим этапом мы синтезировали модели </a:t>
            </a:r>
            <a:r>
              <a:rPr lang="ru-RU" b="1" dirty="0" smtClean="0"/>
              <a:t>48</a:t>
            </a:r>
            <a:r>
              <a:rPr lang="ru-RU" baseline="0" dirty="0" smtClean="0"/>
              <a:t> и </a:t>
            </a:r>
            <a:r>
              <a:rPr lang="ru-RU" b="1" baseline="0" dirty="0" smtClean="0"/>
              <a:t>52</a:t>
            </a:r>
            <a:r>
              <a:rPr lang="ru-RU" baseline="0" dirty="0" smtClean="0"/>
              <a:t> на основе </a:t>
            </a:r>
            <a:r>
              <a:rPr lang="ru-RU" baseline="0" dirty="0" err="1" smtClean="0"/>
              <a:t>терфенила</a:t>
            </a:r>
            <a:r>
              <a:rPr lang="ru-RU" baseline="0" dirty="0" smtClean="0"/>
              <a:t> и бис(</a:t>
            </a:r>
            <a:r>
              <a:rPr lang="ru-RU" baseline="0" dirty="0" err="1" smtClean="0"/>
              <a:t>пиразолил</a:t>
            </a:r>
            <a:r>
              <a:rPr lang="ru-RU" baseline="0" dirty="0" smtClean="0"/>
              <a:t>)бензола. Для последнего альдегид был получен следующим образом. Бис(</a:t>
            </a:r>
            <a:r>
              <a:rPr lang="ru-RU" baseline="0" dirty="0" err="1" smtClean="0"/>
              <a:t>пиразолил</a:t>
            </a:r>
            <a:r>
              <a:rPr lang="ru-RU" baseline="0" dirty="0" smtClean="0"/>
              <a:t>)бензол </a:t>
            </a:r>
            <a:r>
              <a:rPr lang="ru-RU" baseline="0" dirty="0" err="1" smtClean="0"/>
              <a:t>электрофильно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йодировался</a:t>
            </a:r>
            <a:r>
              <a:rPr lang="ru-RU" baseline="0" dirty="0" smtClean="0"/>
              <a:t> смесью йода и йодной кислоты, после чего </a:t>
            </a:r>
            <a:r>
              <a:rPr lang="ru-RU" baseline="0" dirty="0" err="1" smtClean="0"/>
              <a:t>дийодпроизводное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50</a:t>
            </a:r>
            <a:r>
              <a:rPr lang="ru-RU" baseline="0" dirty="0" smtClean="0"/>
              <a:t> сначала </a:t>
            </a:r>
            <a:r>
              <a:rPr lang="ru-RU" baseline="0" dirty="0" err="1" smtClean="0"/>
              <a:t>металлировалось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этилмагнийбромидом</a:t>
            </a:r>
            <a:r>
              <a:rPr lang="ru-RU" baseline="0" dirty="0" smtClean="0"/>
              <a:t>, а затем обрабатывалось </a:t>
            </a:r>
            <a:r>
              <a:rPr lang="ru-RU" baseline="0" dirty="0" err="1" smtClean="0"/>
              <a:t>диметилформамидом</a:t>
            </a:r>
            <a:r>
              <a:rPr lang="ru-RU" baseline="0" dirty="0" smtClean="0"/>
              <a:t> приводя к </a:t>
            </a:r>
            <a:r>
              <a:rPr lang="ru-RU" baseline="0" dirty="0" err="1" smtClean="0"/>
              <a:t>диальдегиду</a:t>
            </a:r>
            <a:r>
              <a:rPr lang="ru-RU" baseline="0" dirty="0" smtClean="0"/>
              <a:t> </a:t>
            </a:r>
            <a:r>
              <a:rPr lang="ru-RU" b="1" baseline="0" dirty="0" smtClean="0"/>
              <a:t>51</a:t>
            </a:r>
            <a:r>
              <a:rPr lang="ru-RU" baseline="0" dirty="0" smtClean="0"/>
              <a:t>. Найденные энергии внутримолекулярного обмена для этих радикалов оказались равными -1.7 К и -32 К, а природа обмена также носит антиферромагнитный характер.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89FD38B-D897-4369-9D37-C0542A9FCB0D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16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Т.к. значения </a:t>
            </a:r>
            <a:r>
              <a:rPr lang="de-DE" dirty="0" err="1" smtClean="0"/>
              <a:t>J</a:t>
            </a:r>
            <a:r>
              <a:rPr lang="de-DE" baseline="-25000" dirty="0" err="1" smtClean="0"/>
              <a:t>intra</a:t>
            </a:r>
            <a:r>
              <a:rPr lang="de-DE" dirty="0" smtClean="0"/>
              <a:t> </a:t>
            </a:r>
            <a:r>
              <a:rPr lang="ru-RU" dirty="0" smtClean="0"/>
              <a:t>для предыдущих моделей не вписывались в желаемую</a:t>
            </a:r>
            <a:r>
              <a:rPr lang="ru-RU" baseline="0" dirty="0" smtClean="0"/>
              <a:t> величину порядка 10 К, то мы логично предположили, что решение нашей задачи возможно лежит в промежутке между </a:t>
            </a:r>
            <a:r>
              <a:rPr lang="ru-RU" baseline="0" dirty="0" err="1" smtClean="0"/>
              <a:t>бифенильным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терфенильным</a:t>
            </a:r>
            <a:r>
              <a:rPr lang="ru-RU" baseline="0" dirty="0" smtClean="0"/>
              <a:t> мостиками, каковым может служить </a:t>
            </a:r>
            <a:r>
              <a:rPr lang="ru-RU" baseline="0" dirty="0" err="1" smtClean="0"/>
              <a:t>толановый</a:t>
            </a:r>
            <a:r>
              <a:rPr lang="ru-RU" baseline="0" dirty="0" smtClean="0"/>
              <a:t> фрагмент. Для этого мы синтезировали из диальдегида </a:t>
            </a:r>
            <a:r>
              <a:rPr lang="ru-RU" b="1" baseline="0" dirty="0" smtClean="0"/>
              <a:t>53</a:t>
            </a:r>
            <a:r>
              <a:rPr lang="ru-RU" baseline="0" dirty="0" smtClean="0"/>
              <a:t> модель </a:t>
            </a:r>
            <a:r>
              <a:rPr lang="ru-RU" b="1" baseline="0" dirty="0" smtClean="0"/>
              <a:t>54</a:t>
            </a:r>
            <a:r>
              <a:rPr lang="ru-RU" baseline="0" dirty="0" smtClean="0"/>
              <a:t> и обнаружили, что значение энергии внутримолекулярного обмена составляет -9.6</a:t>
            </a:r>
            <a:r>
              <a:rPr lang="de-DE" baseline="0" dirty="0" smtClean="0"/>
              <a:t> </a:t>
            </a:r>
            <a:r>
              <a:rPr lang="ru-RU" baseline="0" dirty="0" smtClean="0"/>
              <a:t>К, что замечательным образом вписывается в наши желаемые параметры.</a:t>
            </a:r>
            <a:r>
              <a:rPr lang="de-DE" baseline="0" dirty="0" smtClean="0"/>
              <a:t> </a:t>
            </a:r>
            <a:r>
              <a:rPr lang="ru-RU" baseline="0" dirty="0" smtClean="0"/>
              <a:t>Для оценки межмолекулярной энергии обмена была измерена зависимость магнитной восприимчивости в переменном магнитном поле при температуре 0.191 К. Обнаружен магнитный фазовый переход обусловленный двумерными межмолекулярными взаимодействиями с энергией порядка -1…-2 К, обусловленными обменом через двумерную сеть сокращенных контактов. Таким, образом эти данные позволяют считать полученный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перспективной моделью на роль квантового магнита. </a:t>
            </a:r>
          </a:p>
          <a:p>
            <a:r>
              <a:rPr lang="ru-RU" baseline="0" dirty="0" smtClean="0"/>
              <a:t>Для оценки влияния введения дополнительной тройной С-С связи мы синтезировали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56</a:t>
            </a:r>
            <a:r>
              <a:rPr lang="ru-RU" baseline="0" dirty="0" smtClean="0"/>
              <a:t> с линкером на основе </a:t>
            </a:r>
            <a:r>
              <a:rPr lang="ru-RU" baseline="0" dirty="0" err="1" smtClean="0"/>
              <a:t>дифенилдиацетилена</a:t>
            </a:r>
            <a:r>
              <a:rPr lang="ru-RU" baseline="0" dirty="0" smtClean="0"/>
              <a:t>. Найденная энергия обмена в нем составила -4.8 К.</a:t>
            </a:r>
          </a:p>
          <a:p>
            <a:r>
              <a:rPr lang="ru-RU" baseline="0" dirty="0" smtClean="0"/>
              <a:t>Несмотря на то, что подходящая модель была найдена, мы решили, что было бы интересно иметь модель, в состав которой входят координирующие центры. Например, в качестве такой модели мог бы выступить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на основе бис(</a:t>
            </a:r>
            <a:r>
              <a:rPr lang="ru-RU" baseline="0" dirty="0" err="1" smtClean="0"/>
              <a:t>пиридил</a:t>
            </a:r>
            <a:r>
              <a:rPr lang="ru-RU" baseline="0" dirty="0" smtClean="0"/>
              <a:t>)ацетилена.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51C5FC06-381F-4D38-B921-AA151AC74F45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17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Для синтеза радикала </a:t>
            </a:r>
            <a:r>
              <a:rPr lang="ru-RU" b="1" dirty="0" smtClean="0"/>
              <a:t>63</a:t>
            </a:r>
            <a:r>
              <a:rPr lang="ru-RU" baseline="0" dirty="0" smtClean="0"/>
              <a:t> мы использовали цепь превращений на основе </a:t>
            </a:r>
            <a:r>
              <a:rPr lang="ru-RU" baseline="0" dirty="0" err="1" smtClean="0"/>
              <a:t>хемиоселективности</a:t>
            </a:r>
            <a:r>
              <a:rPr lang="ru-RU" baseline="0" dirty="0" smtClean="0"/>
              <a:t> замещения атома брома в 2,5-дибромпиридине для реакции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. На первой стадии реакцией с </a:t>
            </a:r>
            <a:r>
              <a:rPr lang="ru-RU" baseline="0" dirty="0" err="1" smtClean="0"/>
              <a:t>триметилсилилацетиленом</a:t>
            </a:r>
            <a:r>
              <a:rPr lang="ru-RU" baseline="0" dirty="0" smtClean="0"/>
              <a:t> мы получили </a:t>
            </a:r>
            <a:r>
              <a:rPr lang="ru-RU" baseline="0" dirty="0" err="1" smtClean="0"/>
              <a:t>силильное</a:t>
            </a:r>
            <a:r>
              <a:rPr lang="ru-RU" baseline="0" dirty="0" smtClean="0"/>
              <a:t> производное </a:t>
            </a:r>
            <a:r>
              <a:rPr lang="ru-RU" b="1" baseline="0" dirty="0" smtClean="0"/>
              <a:t>59</a:t>
            </a:r>
            <a:r>
              <a:rPr lang="ru-RU" baseline="0" dirty="0" smtClean="0"/>
              <a:t>, снятие </a:t>
            </a:r>
            <a:r>
              <a:rPr lang="ru-RU" baseline="0" dirty="0" err="1" smtClean="0"/>
              <a:t>триметилсилильной</a:t>
            </a:r>
            <a:r>
              <a:rPr lang="ru-RU" baseline="0" dirty="0" smtClean="0"/>
              <a:t> защиты в котором привело к 5-бром-2-этинилпиридину </a:t>
            </a:r>
            <a:r>
              <a:rPr lang="ru-RU" b="1" baseline="0" dirty="0" smtClean="0"/>
              <a:t>60</a:t>
            </a:r>
            <a:r>
              <a:rPr lang="ru-RU" baseline="0" dirty="0" smtClean="0"/>
              <a:t>. После чего пиридин </a:t>
            </a:r>
            <a:r>
              <a:rPr lang="ru-RU" b="1" baseline="0" dirty="0" smtClean="0"/>
              <a:t>60</a:t>
            </a:r>
            <a:r>
              <a:rPr lang="ru-RU" baseline="0" dirty="0" smtClean="0"/>
              <a:t> снова вводился в реакцию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 с 2,5-дибромпиридином образуя </a:t>
            </a:r>
            <a:r>
              <a:rPr lang="ru-RU" baseline="0" dirty="0" err="1" smtClean="0"/>
              <a:t>дибромпроизводное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61</a:t>
            </a:r>
            <a:r>
              <a:rPr lang="ru-RU" baseline="0" dirty="0" smtClean="0"/>
              <a:t>, которое </a:t>
            </a:r>
            <a:r>
              <a:rPr lang="ru-RU" baseline="0" dirty="0" err="1" smtClean="0"/>
              <a:t>металировалось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бутиллитием</a:t>
            </a:r>
            <a:r>
              <a:rPr lang="ru-RU" baseline="0" dirty="0" smtClean="0"/>
              <a:t> и затем обрабатывалось </a:t>
            </a:r>
            <a:r>
              <a:rPr lang="ru-RU" baseline="0" dirty="0" err="1" smtClean="0"/>
              <a:t>диметилформамидом</a:t>
            </a:r>
            <a:r>
              <a:rPr lang="ru-RU" baseline="0" dirty="0" smtClean="0"/>
              <a:t>, приведя к </a:t>
            </a:r>
            <a:r>
              <a:rPr lang="ru-RU" baseline="0" dirty="0" err="1" smtClean="0"/>
              <a:t>соотвествующему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диальдегиду</a:t>
            </a:r>
            <a:r>
              <a:rPr lang="ru-RU" baseline="0" dirty="0" smtClean="0"/>
              <a:t> </a:t>
            </a:r>
            <a:r>
              <a:rPr lang="ru-RU" b="1" baseline="0" dirty="0" smtClean="0"/>
              <a:t>62</a:t>
            </a:r>
            <a:r>
              <a:rPr lang="ru-RU" baseline="0" dirty="0" smtClean="0"/>
              <a:t>, из которого далее уже стандартными реакциями был получен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63</a:t>
            </a:r>
            <a:r>
              <a:rPr lang="ru-RU" baseline="0" dirty="0" smtClean="0"/>
              <a:t>. Энергия обмена для этого радикала составила -10.7 К.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0D5BD095-98AF-4D29-8091-41FE0412A08B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На этом слайде для сравнения представлены величины энергии</a:t>
            </a:r>
            <a:r>
              <a:rPr lang="ru-RU" baseline="0" dirty="0" smtClean="0"/>
              <a:t> внутримолекулярного обмена синтезированных радикалов. Из набора структур, модели на основе </a:t>
            </a:r>
            <a:r>
              <a:rPr lang="ru-RU" baseline="0" dirty="0" err="1" smtClean="0"/>
              <a:t>толана</a:t>
            </a:r>
            <a:r>
              <a:rPr lang="ru-RU" baseline="0" dirty="0" smtClean="0"/>
              <a:t> и бис(</a:t>
            </a:r>
            <a:r>
              <a:rPr lang="ru-RU" baseline="0" dirty="0" err="1" smtClean="0"/>
              <a:t>пиридил</a:t>
            </a:r>
            <a:r>
              <a:rPr lang="ru-RU" baseline="0" dirty="0" smtClean="0"/>
              <a:t>)ацетилена, обладающие желанной величиной энергии обмена порядка -10 К являются наиболее перспективными кандидатами на дальнейшие исследования их в качестве квантовых магнитов.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3FDCA01-12BA-4C53-9FD8-2CD28C4C2DEF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19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3525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1,2-бисгидроксиамины</a:t>
            </a:r>
            <a:r>
              <a:rPr lang="ru-RU" baseline="0" dirty="0" smtClean="0"/>
              <a:t> и 1,2-бисалкоксиамины являются предшественниками широкого класса гетероциклических соединений, ряда </a:t>
            </a:r>
            <a:r>
              <a:rPr lang="ru-RU" baseline="0" dirty="0" err="1" smtClean="0"/>
              <a:t>диазетов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имидазолидинов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триазолов</a:t>
            </a:r>
            <a:r>
              <a:rPr lang="ru-RU" baseline="0" dirty="0" smtClean="0"/>
              <a:t>, пиразинов и </a:t>
            </a:r>
            <a:r>
              <a:rPr lang="ru-RU" baseline="0" dirty="0" err="1" smtClean="0"/>
              <a:t>диазепинов</a:t>
            </a:r>
            <a:r>
              <a:rPr lang="ru-RU" baseline="0" dirty="0" smtClean="0"/>
              <a:t>. Некоторые из них проявляют разнообразную биологическую активность, а производные 1,3-дигидроксимидазолидинов являются ключевыми </a:t>
            </a:r>
            <a:r>
              <a:rPr lang="ru-RU" baseline="0" dirty="0" err="1" smtClean="0"/>
              <a:t>интермедиатами</a:t>
            </a:r>
            <a:r>
              <a:rPr lang="ru-RU" baseline="0" dirty="0" smtClean="0"/>
              <a:t> в синтезе </a:t>
            </a:r>
            <a:r>
              <a:rPr lang="ru-RU" baseline="0" dirty="0" err="1" smtClean="0"/>
              <a:t>нитронил</a:t>
            </a:r>
            <a:r>
              <a:rPr lang="ru-RU" baseline="0" dirty="0" smtClean="0"/>
              <a:t>- и </a:t>
            </a:r>
            <a:r>
              <a:rPr lang="ru-RU" baseline="0" dirty="0" err="1" smtClean="0"/>
              <a:t>иминонитроксильных</a:t>
            </a:r>
            <a:r>
              <a:rPr lang="ru-RU" baseline="0" dirty="0" smtClean="0"/>
              <a:t> радикалов, которые нашли широкое применение в качестве органических магнитных материалов. Однако свойства таких азотистых </a:t>
            </a:r>
            <a:r>
              <a:rPr lang="ru-RU" baseline="0" dirty="0" err="1" smtClean="0"/>
              <a:t>нуклеофилов</a:t>
            </a:r>
            <a:r>
              <a:rPr lang="ru-RU" baseline="0" dirty="0" smtClean="0"/>
              <a:t> изучены не достаточно.</a:t>
            </a:r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E8C36BC5-55C3-49A5-9B9E-0F55E88F7A25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20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при проведении аналогичных реакции в</a:t>
            </a:r>
            <a:r>
              <a:rPr lang="ru-RU" baseline="0" dirty="0" smtClean="0"/>
              <a:t> присутствии избытка сильной минеральной кислоты, например </a:t>
            </a:r>
            <a:r>
              <a:rPr lang="ru-RU" baseline="0" dirty="0" err="1" smtClean="0"/>
              <a:t>хлороводородной</a:t>
            </a:r>
            <a:r>
              <a:rPr lang="ru-RU" baseline="0" dirty="0" smtClean="0"/>
              <a:t> или хлорной, образуются производные 1,4-диазепиниевых солей. Реакция </a:t>
            </a:r>
            <a:r>
              <a:rPr lang="ru-RU" b="1" baseline="0" dirty="0" smtClean="0"/>
              <a:t>БАА</a:t>
            </a:r>
            <a:r>
              <a:rPr lang="ru-RU" baseline="0" dirty="0" smtClean="0"/>
              <a:t> протекает аналогичным образом с 1,3-кетоальдегидами и 1,3-дикетонами.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885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F253264-5776-4412-A01B-E871C207764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22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F253264-5776-4412-A01B-E871C207764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23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0D5BD095-98AF-4D29-8091-41FE0412A08B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24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9BA9ECC-9AD5-4958-A7D8-D5B08A6D3298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25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9AC58A4A-1B5B-4036-A24E-9B4162DA4CD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26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F0DFCA47-2AE6-4063-B1C1-1AA7EA3D4B07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27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F0DFCA47-2AE6-4063-B1C1-1AA7EA3D4B07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28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Таким образом, целями</a:t>
            </a:r>
            <a:r>
              <a:rPr lang="ru-RU" baseline="0" dirty="0" smtClean="0"/>
              <a:t> нашего исследования явилось:</a:t>
            </a:r>
          </a:p>
          <a:p>
            <a:pPr marL="228600" indent="-228600">
              <a:buAutoNum type="arabicParenBoth"/>
            </a:pPr>
            <a:r>
              <a:rPr lang="ru-RU" baseline="0" dirty="0" smtClean="0"/>
              <a:t>Изучение реакций БАА и БГА и 1,3-дикарбонильных соединений, с целью выхода на новые гетероциклические системы, в том числе и желаемых 1,4-диазепинов. А также.</a:t>
            </a:r>
          </a:p>
          <a:p>
            <a:pPr marL="228600" indent="-228600">
              <a:buAutoNum type="arabicParenBoth"/>
            </a:pPr>
            <a:endParaRPr lang="ru-RU" baseline="0" dirty="0" smtClean="0"/>
          </a:p>
          <a:p>
            <a:pPr marL="228600" indent="-228600">
              <a:buAutoNum type="arabicParenBoth"/>
            </a:pPr>
            <a:r>
              <a:rPr lang="ru-RU" baseline="0" dirty="0" smtClean="0"/>
              <a:t>Синтез мультиспиновых систем на основе </a:t>
            </a:r>
            <a:r>
              <a:rPr lang="ru-RU" baseline="0" dirty="0" err="1" smtClean="0"/>
              <a:t>нитронилнитроксильных</a:t>
            </a:r>
            <a:r>
              <a:rPr lang="ru-RU" baseline="0" dirty="0" smtClean="0"/>
              <a:t> радикалов, в том числе антиферромагнитно взаимодействующих спиновых </a:t>
            </a:r>
            <a:r>
              <a:rPr lang="ru-RU" baseline="0" dirty="0" err="1" smtClean="0"/>
              <a:t>димеров</a:t>
            </a:r>
            <a:r>
              <a:rPr lang="ru-RU" baseline="0" dirty="0" smtClean="0"/>
              <a:t> как моделей квантовых магнитов.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обнаружили, что </a:t>
            </a:r>
            <a:r>
              <a:rPr lang="ru-RU" baseline="0" dirty="0" smtClean="0"/>
              <a:t>1,2-бисалкоксиамины </a:t>
            </a:r>
            <a:r>
              <a:rPr lang="ru-RU" dirty="0" smtClean="0"/>
              <a:t>наиболее близки по свойствам к аналогичным 1,2-диаминам</a:t>
            </a:r>
            <a:r>
              <a:rPr lang="ru-RU" baseline="0" dirty="0" smtClean="0"/>
              <a:t>. Например, реакция </a:t>
            </a:r>
            <a:r>
              <a:rPr lang="ru-RU" b="1" baseline="0" dirty="0" smtClean="0"/>
              <a:t>БАА</a:t>
            </a:r>
            <a:r>
              <a:rPr lang="ru-RU" baseline="0" dirty="0" smtClean="0"/>
              <a:t> </a:t>
            </a:r>
            <a:r>
              <a:rPr lang="ru-RU" b="1" baseline="0" dirty="0" smtClean="0"/>
              <a:t>1а,б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фенилмалоновым</a:t>
            </a:r>
            <a:r>
              <a:rPr lang="ru-RU" baseline="0" dirty="0" smtClean="0"/>
              <a:t> альдегидом в нейтральной среде приводит к последовательному присоединению двух молекул </a:t>
            </a:r>
            <a:r>
              <a:rPr lang="ru-RU" b="1" baseline="0" dirty="0" smtClean="0"/>
              <a:t>БАА</a:t>
            </a:r>
            <a:r>
              <a:rPr lang="ru-RU" baseline="0" dirty="0" smtClean="0"/>
              <a:t> по двум альдегидным группам карбонильного соединения с образованием соответствующего бис(</a:t>
            </a:r>
            <a:r>
              <a:rPr lang="ru-RU" baseline="0" dirty="0" err="1" smtClean="0"/>
              <a:t>имидазолидин</a:t>
            </a:r>
            <a:r>
              <a:rPr lang="ru-RU" baseline="0" dirty="0" smtClean="0"/>
              <a:t>)</a:t>
            </a:r>
            <a:r>
              <a:rPr lang="ru-RU" baseline="0" dirty="0" err="1" smtClean="0"/>
              <a:t>фенилметана</a:t>
            </a:r>
            <a:r>
              <a:rPr lang="ru-RU" baseline="0" dirty="0" smtClean="0"/>
              <a:t>. В реакции с </a:t>
            </a:r>
            <a:r>
              <a:rPr lang="ru-RU" baseline="0" dirty="0" err="1" smtClean="0"/>
              <a:t>трикарбонильным</a:t>
            </a:r>
            <a:r>
              <a:rPr lang="ru-RU" baseline="0" dirty="0" smtClean="0"/>
              <a:t> соединением, таким как </a:t>
            </a:r>
            <a:r>
              <a:rPr lang="ru-RU" baseline="0" dirty="0" err="1" smtClean="0"/>
              <a:t>триформилметан</a:t>
            </a:r>
            <a:r>
              <a:rPr lang="ru-RU" baseline="0" dirty="0" smtClean="0"/>
              <a:t>, эта реакция приводит к соответствующему </a:t>
            </a:r>
            <a:r>
              <a:rPr lang="ru-RU" baseline="0" dirty="0" err="1" smtClean="0"/>
              <a:t>трис</a:t>
            </a:r>
            <a:r>
              <a:rPr lang="ru-RU" baseline="0" dirty="0" smtClean="0"/>
              <a:t>(</a:t>
            </a:r>
            <a:r>
              <a:rPr lang="ru-RU" baseline="0" dirty="0" err="1" smtClean="0"/>
              <a:t>имидазолидин</a:t>
            </a:r>
            <a:r>
              <a:rPr lang="ru-RU" baseline="0" dirty="0" smtClean="0"/>
              <a:t>)метану.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87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то же время, Мы натолкнулись на ряд</a:t>
            </a:r>
            <a:r>
              <a:rPr lang="ru-RU" baseline="0" dirty="0" smtClean="0"/>
              <a:t> интересных</a:t>
            </a:r>
            <a:r>
              <a:rPr lang="ru-RU" dirty="0" smtClean="0"/>
              <a:t> особенностей протекания данных реакций. Например, в случае реакции</a:t>
            </a:r>
            <a:r>
              <a:rPr lang="ru-RU" baseline="0" dirty="0" smtClean="0"/>
              <a:t> </a:t>
            </a:r>
            <a:r>
              <a:rPr lang="ru-RU" b="1" baseline="0" dirty="0" smtClean="0"/>
              <a:t>БАА 1а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трифторацетилацетоном</a:t>
            </a:r>
            <a:r>
              <a:rPr lang="ru-RU" baseline="0" dirty="0" smtClean="0"/>
              <a:t>, образования соответствующей </a:t>
            </a:r>
            <a:r>
              <a:rPr lang="ru-RU" baseline="0" dirty="0" err="1" smtClean="0"/>
              <a:t>диазепиниевой</a:t>
            </a:r>
            <a:r>
              <a:rPr lang="ru-RU" baseline="0" dirty="0" smtClean="0"/>
              <a:t> соли не происходит и продуктом реакции является соль 2-метилимидазолия </a:t>
            </a:r>
            <a:r>
              <a:rPr lang="ru-RU" b="1" baseline="0" dirty="0" smtClean="0"/>
              <a:t>6а</a:t>
            </a:r>
            <a:r>
              <a:rPr lang="ru-RU" baseline="0" dirty="0" smtClean="0"/>
              <a:t>. По-видимому, активированный наличием </a:t>
            </a:r>
            <a:r>
              <a:rPr lang="de-DE" baseline="0" dirty="0" smtClean="0"/>
              <a:t>CF</a:t>
            </a:r>
            <a:r>
              <a:rPr lang="de-DE" baseline="-25000" dirty="0" smtClean="0"/>
              <a:t>3</a:t>
            </a:r>
            <a:r>
              <a:rPr lang="de-DE" baseline="0" dirty="0" smtClean="0"/>
              <a:t>-</a:t>
            </a:r>
            <a:r>
              <a:rPr lang="ru-RU" baseline="0" dirty="0" smtClean="0"/>
              <a:t>группы атом углерода карбонильной группы </a:t>
            </a:r>
            <a:r>
              <a:rPr lang="ru-RU" baseline="0" dirty="0" err="1" smtClean="0"/>
              <a:t>трифторацетилацетона</a:t>
            </a:r>
            <a:r>
              <a:rPr lang="ru-RU" baseline="0" dirty="0" smtClean="0"/>
              <a:t> ингибируется на одной из стадий, например, присоединением молекулы спирта и с образованием </a:t>
            </a:r>
            <a:r>
              <a:rPr lang="ru-RU" baseline="0" dirty="0" err="1" smtClean="0"/>
              <a:t>полуацеталя</a:t>
            </a:r>
            <a:r>
              <a:rPr lang="ru-RU" baseline="0" dirty="0" smtClean="0"/>
              <a:t> </a:t>
            </a:r>
            <a:r>
              <a:rPr lang="ru-RU" b="1" baseline="0" dirty="0" smtClean="0"/>
              <a:t>7</a:t>
            </a:r>
            <a:r>
              <a:rPr lang="ru-RU" baseline="0" dirty="0" smtClean="0"/>
              <a:t>. Далее в реакцию вступает вторая карбонильная группа с образованием промежуточного ациклического </a:t>
            </a:r>
            <a:r>
              <a:rPr lang="ru-RU" baseline="0" dirty="0" err="1" smtClean="0"/>
              <a:t>алкоксиамина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8</a:t>
            </a:r>
            <a:r>
              <a:rPr lang="ru-RU" baseline="0" dirty="0" smtClean="0"/>
              <a:t>. Т.к. дальнейшее образование 7-мичленного </a:t>
            </a:r>
            <a:r>
              <a:rPr lang="ru-RU" baseline="0" dirty="0" err="1" smtClean="0"/>
              <a:t>гетероцикла</a:t>
            </a:r>
            <a:r>
              <a:rPr lang="ru-RU" baseline="0" dirty="0" smtClean="0"/>
              <a:t> уже затруднено, то далее происходит кислотно-катализируемый разрыв С-С связи с выбросом </a:t>
            </a:r>
            <a:r>
              <a:rPr lang="ru-RU" baseline="0" dirty="0" err="1" smtClean="0"/>
              <a:t>трифторацетона</a:t>
            </a:r>
            <a:r>
              <a:rPr lang="ru-RU" baseline="0" dirty="0" smtClean="0"/>
              <a:t> и образованием интермедиата </a:t>
            </a:r>
            <a:r>
              <a:rPr lang="ru-RU" b="1" baseline="0" dirty="0" smtClean="0"/>
              <a:t>10</a:t>
            </a:r>
            <a:r>
              <a:rPr lang="ru-RU" baseline="0" dirty="0" smtClean="0"/>
              <a:t>, который </a:t>
            </a:r>
            <a:r>
              <a:rPr lang="ru-RU" baseline="0" dirty="0" err="1" smtClean="0"/>
              <a:t>циклизуется</a:t>
            </a:r>
            <a:r>
              <a:rPr lang="ru-RU" baseline="0" dirty="0" smtClean="0"/>
              <a:t> в конечную соль </a:t>
            </a:r>
            <a:r>
              <a:rPr lang="ru-RU" baseline="0" dirty="0" err="1" smtClean="0"/>
              <a:t>имидазолия</a:t>
            </a:r>
            <a:r>
              <a:rPr lang="ru-RU" baseline="0" dirty="0" smtClean="0"/>
              <a:t> через промежуточное соединение </a:t>
            </a:r>
            <a:r>
              <a:rPr lang="ru-RU" b="1" baseline="0" dirty="0" smtClean="0"/>
              <a:t>11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К аналогичному результату приводит реакция между стерически затрудненным </a:t>
            </a:r>
            <a:r>
              <a:rPr lang="ru-RU" baseline="0" dirty="0" err="1" smtClean="0"/>
              <a:t>алкоксиамином</a:t>
            </a:r>
            <a:r>
              <a:rPr lang="ru-RU" baseline="0" dirty="0" smtClean="0"/>
              <a:t> </a:t>
            </a:r>
            <a:r>
              <a:rPr lang="ru-RU" b="1" baseline="0" dirty="0" smtClean="0"/>
              <a:t>1в</a:t>
            </a:r>
            <a:r>
              <a:rPr lang="ru-RU" baseline="0" dirty="0" smtClean="0"/>
              <a:t> и ацетилацетоном с образованием соответствующей соли 2-метилимидазолия </a:t>
            </a:r>
            <a:r>
              <a:rPr lang="ru-RU" b="1" baseline="0" dirty="0" smtClean="0"/>
              <a:t>6б</a:t>
            </a:r>
            <a:r>
              <a:rPr lang="ru-RU" baseline="0" dirty="0" smtClean="0"/>
              <a:t>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42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Другим,</a:t>
            </a:r>
            <a:r>
              <a:rPr lang="ru-RU" baseline="0" dirty="0" smtClean="0"/>
              <a:t> интересным на наш взгляд, аспектом данных превращений является реакция </a:t>
            </a:r>
            <a:r>
              <a:rPr lang="ru-RU" b="1" baseline="0" dirty="0" smtClean="0"/>
              <a:t>БАА 1а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этоксиметиленацетилацетоном</a:t>
            </a:r>
            <a:r>
              <a:rPr lang="ru-RU" baseline="0" dirty="0" smtClean="0"/>
              <a:t> в которой образуется смесь двух </a:t>
            </a:r>
            <a:r>
              <a:rPr lang="ru-RU" baseline="0" dirty="0" err="1" smtClean="0"/>
              <a:t>диазепинов</a:t>
            </a:r>
            <a:r>
              <a:rPr lang="ru-RU" baseline="0" dirty="0" smtClean="0"/>
              <a:t> </a:t>
            </a:r>
            <a:r>
              <a:rPr lang="ru-RU" b="1" baseline="0" dirty="0" smtClean="0"/>
              <a:t>4з</a:t>
            </a:r>
            <a:r>
              <a:rPr lang="ru-RU" baseline="0" dirty="0" smtClean="0"/>
              <a:t> и </a:t>
            </a:r>
            <a:r>
              <a:rPr lang="ru-RU" b="1" baseline="0" dirty="0" smtClean="0"/>
              <a:t>4в</a:t>
            </a:r>
            <a:r>
              <a:rPr lang="ru-RU" baseline="0" dirty="0" smtClean="0"/>
              <a:t> в соотношении 2.5:1. Мы полагаем, что интермедиат </a:t>
            </a:r>
            <a:r>
              <a:rPr lang="ru-RU" b="1" baseline="0" dirty="0" smtClean="0"/>
              <a:t>14</a:t>
            </a:r>
            <a:r>
              <a:rPr lang="ru-RU" baseline="0" dirty="0" smtClean="0"/>
              <a:t> может превращаться по двум путям, один из которых, заключается в элиминировании молекулы воды и образованием основного продукта реакции. Путь </a:t>
            </a:r>
            <a:r>
              <a:rPr lang="ru-RU" b="1" baseline="0" dirty="0" smtClean="0"/>
              <a:t>б</a:t>
            </a:r>
            <a:r>
              <a:rPr lang="ru-RU" baseline="0" dirty="0" smtClean="0"/>
              <a:t> заключается в разрыве С-С связи и образованием интермедиата </a:t>
            </a:r>
            <a:r>
              <a:rPr lang="ru-RU" b="1" baseline="0" dirty="0" smtClean="0"/>
              <a:t>15</a:t>
            </a:r>
            <a:r>
              <a:rPr lang="ru-RU" baseline="0" dirty="0" smtClean="0"/>
              <a:t>, который подвергается дальнейшему гидролизу высвобождая </a:t>
            </a:r>
            <a:r>
              <a:rPr lang="ru-RU" baseline="0" dirty="0" err="1" smtClean="0"/>
              <a:t>алкоксиаминную</a:t>
            </a:r>
            <a:r>
              <a:rPr lang="ru-RU" baseline="0" dirty="0" smtClean="0"/>
              <a:t> группу для дальнейшей внутримолекулярной циклизации с образованием побочного </a:t>
            </a:r>
            <a:r>
              <a:rPr lang="ru-RU" baseline="0" dirty="0" err="1" smtClean="0"/>
              <a:t>диазепина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4в</a:t>
            </a:r>
            <a:r>
              <a:rPr lang="ru-RU" baseline="0" dirty="0" smtClean="0"/>
              <a:t>. </a:t>
            </a:r>
          </a:p>
          <a:p>
            <a:pPr marL="0" marR="0" indent="0" algn="l" defTabSz="4491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baseline="0" dirty="0" smtClean="0"/>
              <a:t>На наш взгляд, подтверждением предполагаемой схемы превращения является образование в реакции </a:t>
            </a:r>
            <a:r>
              <a:rPr lang="ru-RU" b="1" baseline="0" dirty="0" smtClean="0"/>
              <a:t>БАА 1а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нитромалонового</a:t>
            </a:r>
            <a:r>
              <a:rPr lang="ru-RU" baseline="0" dirty="0" smtClean="0"/>
              <a:t> альдегида</a:t>
            </a:r>
            <a:endParaRPr lang="de-DE" dirty="0" smtClean="0"/>
          </a:p>
          <a:p>
            <a:r>
              <a:rPr lang="ru-RU" baseline="0" dirty="0" err="1" smtClean="0"/>
              <a:t>нитровинилформильного</a:t>
            </a:r>
            <a:r>
              <a:rPr lang="ru-RU" baseline="0" dirty="0" smtClean="0"/>
              <a:t> производного </a:t>
            </a:r>
            <a:r>
              <a:rPr lang="ru-RU" b="1" baseline="0" dirty="0" smtClean="0"/>
              <a:t>18</a:t>
            </a:r>
            <a:r>
              <a:rPr lang="ru-RU" b="0" baseline="0" dirty="0" smtClean="0"/>
              <a:t>, сходного по своей структуре с </a:t>
            </a:r>
            <a:r>
              <a:rPr lang="ru-RU" b="0" baseline="0" dirty="0" err="1" smtClean="0"/>
              <a:t>интермедиатом</a:t>
            </a:r>
            <a:r>
              <a:rPr lang="ru-RU" b="0" baseline="0" dirty="0" smtClean="0"/>
              <a:t> </a:t>
            </a:r>
            <a:r>
              <a:rPr lang="ru-RU" b="1" baseline="0" dirty="0" smtClean="0"/>
              <a:t>15</a:t>
            </a:r>
            <a:r>
              <a:rPr lang="ru-RU" b="0" baseline="0" dirty="0" smtClean="0"/>
              <a:t>.</a:t>
            </a:r>
            <a:r>
              <a:rPr lang="ru-RU" baseline="0" dirty="0" smtClean="0"/>
              <a:t> 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73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При переходе к 1,2-бис(</a:t>
            </a:r>
            <a:r>
              <a:rPr lang="ru-RU" dirty="0" err="1" smtClean="0"/>
              <a:t>гидроксиламинам</a:t>
            </a:r>
            <a:r>
              <a:rPr lang="ru-RU" dirty="0" smtClean="0"/>
              <a:t>) наблюдается</a:t>
            </a:r>
            <a:r>
              <a:rPr lang="ru-RU" baseline="0" dirty="0" smtClean="0"/>
              <a:t> некоторая схожесть с </a:t>
            </a:r>
            <a:r>
              <a:rPr lang="ru-RU" b="1" baseline="0" dirty="0" smtClean="0"/>
              <a:t>БАА</a:t>
            </a:r>
            <a:r>
              <a:rPr lang="ru-RU" baseline="0" dirty="0" smtClean="0"/>
              <a:t> в реакциях с </a:t>
            </a:r>
            <a:r>
              <a:rPr lang="ru-RU" baseline="0" dirty="0" err="1" smtClean="0"/>
              <a:t>малоновыми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альдгидами</a:t>
            </a:r>
            <a:r>
              <a:rPr lang="ru-RU" baseline="0" dirty="0" smtClean="0"/>
              <a:t>. Например при взаимодействии </a:t>
            </a:r>
            <a:r>
              <a:rPr lang="ru-RU" b="1" baseline="0" dirty="0" smtClean="0"/>
              <a:t>БГА 1г </a:t>
            </a:r>
            <a:r>
              <a:rPr lang="ru-RU" baseline="0" dirty="0" smtClean="0"/>
              <a:t>с </a:t>
            </a:r>
            <a:r>
              <a:rPr lang="ru-RU" baseline="0" dirty="0" err="1" smtClean="0"/>
              <a:t>фенилмалоновымальдегидом</a:t>
            </a:r>
            <a:r>
              <a:rPr lang="ru-RU" baseline="0" dirty="0" smtClean="0"/>
              <a:t> в нейтральной среде образуется производное </a:t>
            </a:r>
            <a:r>
              <a:rPr lang="ru-RU" baseline="0" dirty="0" err="1" smtClean="0"/>
              <a:t>имидазоизоксазола</a:t>
            </a:r>
            <a:r>
              <a:rPr lang="ru-RU" baseline="0" dirty="0" smtClean="0"/>
              <a:t> </a:t>
            </a:r>
            <a:r>
              <a:rPr lang="ru-RU" b="1" baseline="0" dirty="0" smtClean="0"/>
              <a:t>21</a:t>
            </a:r>
            <a:r>
              <a:rPr lang="ru-RU" baseline="0" dirty="0" smtClean="0"/>
              <a:t>, тогда как в кислотно-катализируемых условиях наблюдается образование 1,4-диазепинов </a:t>
            </a:r>
            <a:r>
              <a:rPr lang="ru-RU" b="1" baseline="0" dirty="0" smtClean="0"/>
              <a:t>19а-в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Однако при усложнении карбонильной компоненты преимущественно образуются пятичленные гетероциклы и наблюдается ряд своеобразных особенностей протекания данных реакций. Например взаимодействии </a:t>
            </a:r>
            <a:r>
              <a:rPr lang="ru-RU" b="1" baseline="0" dirty="0" smtClean="0"/>
              <a:t>БГА 1г,д </a:t>
            </a:r>
            <a:r>
              <a:rPr lang="ru-RU" baseline="0" dirty="0" smtClean="0"/>
              <a:t>с </a:t>
            </a:r>
            <a:r>
              <a:rPr lang="ru-RU" baseline="0" dirty="0" err="1" smtClean="0"/>
              <a:t>этоксиметиленацетилацетоном</a:t>
            </a:r>
            <a:r>
              <a:rPr lang="ru-RU" baseline="0" dirty="0" smtClean="0"/>
              <a:t> в кислотно-катализируемых условиях образуется продукты </a:t>
            </a:r>
            <a:r>
              <a:rPr lang="ru-RU" baseline="0" dirty="0" err="1" smtClean="0"/>
              <a:t>дезацетилирования</a:t>
            </a:r>
            <a:r>
              <a:rPr lang="ru-RU" baseline="0" dirty="0" smtClean="0"/>
              <a:t> – имидазолидин-2-илидены </a:t>
            </a:r>
            <a:r>
              <a:rPr lang="ru-RU" b="1" baseline="0" dirty="0" smtClean="0"/>
              <a:t>22а,б</a:t>
            </a:r>
            <a:r>
              <a:rPr lang="ru-RU" baseline="0" dirty="0" smtClean="0"/>
              <a:t>. Которые ранее были получены в аналогичной реакции производного </a:t>
            </a:r>
            <a:r>
              <a:rPr lang="ru-RU" baseline="0" dirty="0" err="1" smtClean="0"/>
              <a:t>ацетоацетальдегида</a:t>
            </a:r>
            <a:r>
              <a:rPr lang="ru-RU" baseline="0" dirty="0" smtClean="0"/>
              <a:t> с соответствующими бис(</a:t>
            </a:r>
            <a:r>
              <a:rPr lang="ru-RU" baseline="0" dirty="0" err="1" smtClean="0"/>
              <a:t>гидроксиламинами</a:t>
            </a:r>
            <a:r>
              <a:rPr lang="ru-RU" baseline="0" dirty="0" smtClean="0"/>
              <a:t>).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Для изучения процесса </a:t>
            </a:r>
            <a:r>
              <a:rPr lang="ru-RU" dirty="0" err="1" smtClean="0"/>
              <a:t>дезацетилирования</a:t>
            </a:r>
            <a:r>
              <a:rPr lang="ru-RU" dirty="0" smtClean="0"/>
              <a:t> Нами</a:t>
            </a:r>
            <a:r>
              <a:rPr lang="ru-RU" baseline="0" dirty="0" smtClean="0"/>
              <a:t> было синтезировано циклическое 1,3-дикарбонильное соединение на основе </a:t>
            </a:r>
            <a:r>
              <a:rPr lang="ru-RU" baseline="0" dirty="0" err="1" smtClean="0"/>
              <a:t>кетосульфолана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23</a:t>
            </a:r>
            <a:r>
              <a:rPr lang="ru-RU" baseline="0" dirty="0" smtClean="0"/>
              <a:t>. Однако при взаимодействии его с </a:t>
            </a:r>
            <a:r>
              <a:rPr lang="ru-RU" b="1" baseline="0" dirty="0" smtClean="0"/>
              <a:t>1г</a:t>
            </a:r>
            <a:r>
              <a:rPr lang="ru-RU" baseline="0" dirty="0" smtClean="0"/>
              <a:t> в аналогичных условиях происходит образование </a:t>
            </a:r>
            <a:r>
              <a:rPr lang="ru-RU" baseline="0" dirty="0" err="1" smtClean="0"/>
              <a:t>динитрона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26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В случае реакции с </a:t>
            </a:r>
            <a:r>
              <a:rPr lang="ru-RU" dirty="0" err="1" smtClean="0"/>
              <a:t>этоксиметиленмалоновым</a:t>
            </a:r>
            <a:r>
              <a:rPr lang="ru-RU" baseline="0" dirty="0" smtClean="0"/>
              <a:t> эфиром</a:t>
            </a:r>
            <a:r>
              <a:rPr lang="ru-RU" dirty="0" smtClean="0"/>
              <a:t>, образования имидазолидин-2-илиденов</a:t>
            </a:r>
            <a:r>
              <a:rPr lang="ru-RU" baseline="0" dirty="0" smtClean="0"/>
              <a:t> также не происходит. Вместо этого продуктом реакции является </a:t>
            </a:r>
            <a:r>
              <a:rPr lang="ru-RU" baseline="0" dirty="0" err="1" smtClean="0"/>
              <a:t>изоксазолинон</a:t>
            </a:r>
            <a:r>
              <a:rPr lang="ru-RU" baseline="0" dirty="0" smtClean="0"/>
              <a:t> </a:t>
            </a:r>
            <a:r>
              <a:rPr lang="ru-RU" b="1" baseline="0" dirty="0" smtClean="0"/>
              <a:t>29</a:t>
            </a:r>
            <a:r>
              <a:rPr lang="ru-RU" baseline="0" dirty="0" smtClean="0"/>
              <a:t>. Образующийся на первой стадии нитрон </a:t>
            </a:r>
            <a:r>
              <a:rPr lang="ru-RU" b="1" baseline="0" dirty="0" smtClean="0"/>
              <a:t>27</a:t>
            </a:r>
            <a:r>
              <a:rPr lang="ru-RU" b="0" baseline="0" dirty="0" smtClean="0"/>
              <a:t> превращается в </a:t>
            </a:r>
            <a:r>
              <a:rPr lang="ru-RU" baseline="0" dirty="0" err="1" smtClean="0"/>
              <a:t>таутомерную</a:t>
            </a:r>
            <a:r>
              <a:rPr lang="ru-RU" baseline="0" dirty="0" smtClean="0"/>
              <a:t> форму </a:t>
            </a:r>
            <a:r>
              <a:rPr lang="ru-RU" b="1" baseline="0" dirty="0" smtClean="0"/>
              <a:t>28</a:t>
            </a:r>
            <a:r>
              <a:rPr lang="ru-RU" baseline="0" dirty="0" smtClean="0"/>
              <a:t> которая </a:t>
            </a:r>
            <a:r>
              <a:rPr lang="ru-RU" baseline="0" dirty="0" err="1" smtClean="0"/>
              <a:t>внутримолекулярно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циклизуется</a:t>
            </a:r>
            <a:r>
              <a:rPr lang="ru-RU" baseline="0" dirty="0" smtClean="0"/>
              <a:t> с образованием </a:t>
            </a:r>
            <a:r>
              <a:rPr lang="ru-RU" b="1" baseline="0" dirty="0" smtClean="0"/>
              <a:t>29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Замена </a:t>
            </a:r>
            <a:r>
              <a:rPr lang="ru-RU" baseline="0" dirty="0" err="1" smtClean="0"/>
              <a:t>этоксикарбонильной</a:t>
            </a:r>
            <a:r>
              <a:rPr lang="ru-RU" baseline="0" dirty="0" smtClean="0"/>
              <a:t> группы на </a:t>
            </a:r>
            <a:r>
              <a:rPr lang="de-DE" baseline="0" dirty="0" smtClean="0"/>
              <a:t>CN-</a:t>
            </a:r>
            <a:r>
              <a:rPr lang="ru-RU" baseline="0" dirty="0" smtClean="0"/>
              <a:t>группу уже приводит к имидазолидин-2-илиденам, при этом </a:t>
            </a:r>
            <a:r>
              <a:rPr lang="de-DE" baseline="0" dirty="0" smtClean="0"/>
              <a:t>CN-</a:t>
            </a:r>
            <a:r>
              <a:rPr lang="ru-RU" baseline="0" dirty="0" smtClean="0"/>
              <a:t>группа подвергается гидролизу до </a:t>
            </a:r>
            <a:r>
              <a:rPr lang="ru-RU" baseline="0" dirty="0" err="1" smtClean="0"/>
              <a:t>амида</a:t>
            </a:r>
            <a:r>
              <a:rPr lang="ru-RU" baseline="0" dirty="0" smtClean="0"/>
              <a:t>. Нагревание соответствующих продуктов </a:t>
            </a:r>
            <a:r>
              <a:rPr lang="ru-RU" b="1" baseline="0" dirty="0" smtClean="0"/>
              <a:t>30а,б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метилатом</a:t>
            </a:r>
            <a:r>
              <a:rPr lang="ru-RU" baseline="0" dirty="0" smtClean="0"/>
              <a:t> натрия приводит к внутримолекулярной циклизации с образованием </a:t>
            </a:r>
            <a:r>
              <a:rPr lang="ru-RU" baseline="0" dirty="0" err="1" smtClean="0"/>
              <a:t>имидазоизоксазолинонов</a:t>
            </a:r>
            <a:r>
              <a:rPr lang="ru-RU" baseline="0" dirty="0" smtClean="0"/>
              <a:t> </a:t>
            </a:r>
            <a:r>
              <a:rPr lang="ru-RU" b="1" baseline="0" dirty="0" smtClean="0"/>
              <a:t>31а,б</a:t>
            </a:r>
            <a:r>
              <a:rPr lang="ru-RU" b="0" baseline="0" dirty="0" smtClean="0"/>
              <a:t>.</a:t>
            </a:r>
            <a:endParaRPr lang="ru-RU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2249E6-A12C-42A5-8213-6C5550452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316413" y="3182967"/>
            <a:ext cx="7473498" cy="101780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0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52" y="1529723"/>
            <a:ext cx="7471522" cy="190918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15337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71D8C-A92C-4091-BCCD-56DE829EA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663" y="616633"/>
            <a:ext cx="1850091" cy="6136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11" y="936807"/>
            <a:ext cx="6072096" cy="55378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59A07-9C88-44B5-A051-D263B3861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309773" y="3175521"/>
            <a:ext cx="6040855" cy="1017907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24318" y="1763924"/>
            <a:ext cx="4452276" cy="24096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24318" y="4341567"/>
            <a:ext cx="4452276" cy="24113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97763" y="20824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09561" y="6875455"/>
            <a:ext cx="567035" cy="397232"/>
          </a:xfrm>
        </p:spPr>
        <p:txBody>
          <a:bodyPr/>
          <a:lstStyle>
            <a:lvl1pPr>
              <a:defRPr/>
            </a:lvl1pPr>
          </a:lstStyle>
          <a:p>
            <a:fld id="{3E7680CB-9005-4D19-9765-ED344F9AD1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05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365C-7CFC-44E9-B3FA-AB486D4EC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2692" y="3183021"/>
            <a:ext cx="7473498" cy="101780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22" y="1328131"/>
            <a:ext cx="8549033" cy="2106211"/>
          </a:xfrm>
        </p:spPr>
        <p:txBody>
          <a:bodyPr anchor="b"/>
          <a:lstStyle>
            <a:lvl1pPr algn="ctr">
              <a:defRPr sz="60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3" y="4152769"/>
            <a:ext cx="8527021" cy="1653678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91232-3812-4379-8BE5-A514D9E8C6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5AD3-77E0-41C5-A5DA-59624651D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6047" y="2469494"/>
            <a:ext cx="4193540" cy="4273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120956" y="2469494"/>
            <a:ext cx="4193540" cy="4273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272" y="2469494"/>
            <a:ext cx="3795058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10" y="3249177"/>
            <a:ext cx="4193540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4695" y="2469494"/>
            <a:ext cx="3800396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3245620"/>
            <a:ext cx="4188936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E373-4BF2-414C-A734-CF1410B80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C9465-DF08-46DE-B619-D5DCC156D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10E9-81FA-4ECF-81E2-58134A608AF6}" type="datetimeFigureOut">
              <a:rPr lang="de-DE" smtClean="0"/>
              <a:pPr/>
              <a:t>17.10.2013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274" y="1849900"/>
            <a:ext cx="3773050" cy="2079981"/>
          </a:xfrm>
        </p:spPr>
        <p:txBody>
          <a:bodyPr anchor="b"/>
          <a:lstStyle>
            <a:lvl1pPr algn="l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84" y="616633"/>
            <a:ext cx="4538339" cy="6136328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0274" y="3972536"/>
            <a:ext cx="3761190" cy="27748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AEAEA-ECF6-48B4-9B3B-2667FC2F5C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2" y="5146508"/>
            <a:ext cx="8562601" cy="710694"/>
          </a:xfrm>
        </p:spPr>
        <p:txBody>
          <a:bodyPr anchor="b"/>
          <a:lstStyle>
            <a:lvl1pPr algn="ctr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407479" y="735206"/>
            <a:ext cx="5260971" cy="3966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9012" y="5869062"/>
            <a:ext cx="8550742" cy="8872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BCC5E-C97F-4918-8AB7-9AF4935C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013" y="628492"/>
            <a:ext cx="8550741" cy="1162115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2" y="2478387"/>
            <a:ext cx="8538881" cy="42745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292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79184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327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77DF0A-7139-498A-9722-82EF4C9C75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ctr" defTabSz="1007943" rtl="0" eaLnBrk="1" latinLnBrk="0" hangingPunct="1"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3177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56752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9929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6310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1588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36866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44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22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10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microsoft.com/office/2007/relationships/hdphoto" Target="../media/hdphoto6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10" Type="http://schemas.openxmlformats.org/officeDocument/2006/relationships/image" Target="../media/image73.jpeg"/><Relationship Id="rId4" Type="http://schemas.openxmlformats.org/officeDocument/2006/relationships/image" Target="../media/image72.png"/><Relationship Id="rId9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png"/><Relationship Id="rId17" Type="http://schemas.microsoft.com/office/2007/relationships/hdphoto" Target="../media/hdphoto9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11" Type="http://schemas.openxmlformats.org/officeDocument/2006/relationships/image" Target="../media/image81.png"/><Relationship Id="rId5" Type="http://schemas.microsoft.com/office/2007/relationships/hdphoto" Target="../media/hdphoto7.wdp"/><Relationship Id="rId15" Type="http://schemas.microsoft.com/office/2007/relationships/hdphoto" Target="../media/hdphoto8.wdp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4.wdp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21.xml"/><Relationship Id="rId7" Type="http://schemas.microsoft.com/office/2007/relationships/hdphoto" Target="../media/hdphoto15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9.png"/><Relationship Id="rId11" Type="http://schemas.openxmlformats.org/officeDocument/2006/relationships/oleObject" Target="../embeddings/oleObject82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4.png"/><Relationship Id="rId9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10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94.bin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.pn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121.jpeg"/><Relationship Id="rId4" Type="http://schemas.openxmlformats.org/officeDocument/2006/relationships/image" Target="../media/image5.png"/><Relationship Id="rId9" Type="http://schemas.openxmlformats.org/officeDocument/2006/relationships/image" Target="../media/image1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microsoft.com/office/2007/relationships/hdphoto" Target="../media/hdphoto3.wdp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91840" y="2267669"/>
            <a:ext cx="8757790" cy="290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9187" tIns="51577" rIns="99187" bIns="51577">
            <a:spAutoFit/>
          </a:bodyPr>
          <a:lstStyle/>
          <a:p>
            <a:pPr algn="ctr">
              <a:buClrTx/>
              <a:tabLst>
                <a:tab pos="0" algn="l"/>
                <a:tab pos="1007734" algn="l"/>
                <a:tab pos="2015468" algn="l"/>
                <a:tab pos="3023201" algn="l"/>
                <a:tab pos="4030936" algn="l"/>
                <a:tab pos="5038671" algn="l"/>
                <a:tab pos="6046405" algn="l"/>
                <a:tab pos="7054139" algn="l"/>
                <a:tab pos="8061873" algn="l"/>
                <a:tab pos="9069608" algn="l"/>
                <a:tab pos="10077341" algn="l"/>
                <a:tab pos="11085076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АЗОТИСТЫХ ГЕТЕРОЦИКЛОВ РЯДА ДИАЗЕПИНА, ИЗОКСАЗОЛА, ИМИДАЗОЛИДИНА И НИТРОНИЛНИТРОКСИЛЬНЫХ РАДИКАЛОВ </a:t>
            </a:r>
            <a: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2-ИМИДАЗОЛИНА В РЕАКЦИЯХ </a:t>
            </a:r>
            <a: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1,2-БИСГИДРОКСИЛАМИНОВ И </a:t>
            </a:r>
            <a: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1,2-БИСАЛКОКСИАМИНОВ С </a:t>
            </a:r>
          </a:p>
          <a:p>
            <a:pPr algn="ctr">
              <a:buClrTx/>
              <a:tabLst>
                <a:tab pos="0" algn="l"/>
                <a:tab pos="1007734" algn="l"/>
                <a:tab pos="2015468" algn="l"/>
                <a:tab pos="3023201" algn="l"/>
                <a:tab pos="4030936" algn="l"/>
                <a:tab pos="5038671" algn="l"/>
                <a:tab pos="6046405" algn="l"/>
                <a:tab pos="7054139" algn="l"/>
                <a:tab pos="8061873" algn="l"/>
                <a:tab pos="9069608" algn="l"/>
                <a:tab pos="10077341" algn="l"/>
                <a:tab pos="11085076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КАРБОНИЛЬНЫМИ СОЕДИНЕНИЯМИ</a:t>
            </a:r>
            <a:endParaRPr lang="en-U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0883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1657679"/>
              </p:ext>
            </p:extLst>
          </p:nvPr>
        </p:nvGraphicFramePr>
        <p:xfrm>
          <a:off x="4911725" y="787400"/>
          <a:ext cx="4519613" cy="2189163"/>
        </p:xfrm>
        <a:graphic>
          <a:graphicData uri="http://schemas.openxmlformats.org/presentationml/2006/ole">
            <p:oleObj spid="_x0000_s73267" name="CS ChemDraw Drawing" r:id="rId4" imgW="3283811" imgH="1590739" progId="ChemDraw.Document.6.0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7443325"/>
              </p:ext>
            </p:extLst>
          </p:nvPr>
        </p:nvGraphicFramePr>
        <p:xfrm>
          <a:off x="4475063" y="3275781"/>
          <a:ext cx="3157537" cy="1679575"/>
        </p:xfrm>
        <a:graphic>
          <a:graphicData uri="http://schemas.openxmlformats.org/presentationml/2006/ole">
            <p:oleObj spid="_x0000_s73268" name="CS ChemDraw Drawing" r:id="rId5" imgW="2323637" imgH="1232586" progId="ChemDraw.Document.6.0">
              <p:embed/>
            </p:oleObj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00753" y="6791849"/>
            <a:ext cx="670720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10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55890002"/>
              </p:ext>
            </p:extLst>
          </p:nvPr>
        </p:nvGraphicFramePr>
        <p:xfrm>
          <a:off x="636588" y="864121"/>
          <a:ext cx="4116387" cy="1979612"/>
        </p:xfrm>
        <a:graphic>
          <a:graphicData uri="http://schemas.openxmlformats.org/presentationml/2006/ole">
            <p:oleObj spid="_x0000_s73269" name="CS ChemDraw Drawing" r:id="rId8" imgW="2939369" imgH="1409365" progId="ChemDraw.Document.6.0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гидроксиаминов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199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6279913"/>
              </p:ext>
            </p:extLst>
          </p:nvPr>
        </p:nvGraphicFramePr>
        <p:xfrm>
          <a:off x="-288280" y="2483693"/>
          <a:ext cx="4154400" cy="2901600"/>
        </p:xfrm>
        <a:graphic>
          <a:graphicData uri="http://schemas.openxmlformats.org/presentationml/2006/ole">
            <p:oleObj spid="_x0000_s73270" name="Graph" r:id="rId9" imgW="4154400" imgH="2901600" progId="">
              <p:embed/>
            </p:oleObj>
          </a:graphicData>
        </a:graphic>
      </p:graphicFrame>
      <p:sp>
        <p:nvSpPr>
          <p:cNvPr id="6" name="Rectangle 20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2994917"/>
              </p:ext>
            </p:extLst>
          </p:nvPr>
        </p:nvGraphicFramePr>
        <p:xfrm>
          <a:off x="2592040" y="4571925"/>
          <a:ext cx="4154400" cy="2901600"/>
        </p:xfrm>
        <a:graphic>
          <a:graphicData uri="http://schemas.openxmlformats.org/presentationml/2006/ole">
            <p:oleObj spid="_x0000_s73271" name="Graph" r:id="rId10" imgW="4154400" imgH="290160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2444924"/>
              </p:ext>
            </p:extLst>
          </p:nvPr>
        </p:nvGraphicFramePr>
        <p:xfrm>
          <a:off x="7604125" y="2483693"/>
          <a:ext cx="1785938" cy="2454275"/>
        </p:xfrm>
        <a:graphic>
          <a:graphicData uri="http://schemas.openxmlformats.org/presentationml/2006/ole">
            <p:oleObj spid="_x0000_s73272" name="CS ChemDraw Drawing" r:id="rId11" imgW="1299488" imgH="1781304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1998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799938"/>
            <a:ext cx="10080625" cy="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72" tIns="50387" rIns="100772" bIns="50387" anchor="ctr"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818227"/>
            <a:ext cx="10080625" cy="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72" tIns="50387" rIns="100772" bIns="50387" anchor="ctr"/>
          <a:lstStyle/>
          <a:p>
            <a:endParaRPr lang="ru-RU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4767" y="6791849"/>
            <a:ext cx="526705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3059808"/>
              </p:ext>
            </p:extLst>
          </p:nvPr>
        </p:nvGraphicFramePr>
        <p:xfrm>
          <a:off x="1511920" y="1259557"/>
          <a:ext cx="6834187" cy="1408113"/>
        </p:xfrm>
        <a:graphic>
          <a:graphicData uri="http://schemas.openxmlformats.org/presentationml/2006/ole">
            <p:oleObj spid="_x0000_s124053" name="CS ChemDraw Drawing" r:id="rId6" imgW="4995226" imgH="1026885" progId="ChemDraw.Document.6.0">
              <p:embed/>
            </p:oleObj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384" y="5373711"/>
            <a:ext cx="4176464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28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энергия внутримолекулярного обмена</a:t>
            </a:r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r>
              <a:rPr lang="de-DE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28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de-DE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de-DE" sz="28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de-DE" sz="2800" b="1" dirty="0" smtClean="0">
                <a:latin typeface="Calibri" pitchFamily="34" charset="0"/>
                <a:cs typeface="Calibri" pitchFamily="34" charset="0"/>
              </a:rPr>
              <a:t> ~ </a:t>
            </a:r>
            <a:r>
              <a:rPr lang="de-DE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- 10 K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7481067"/>
              </p:ext>
            </p:extLst>
          </p:nvPr>
        </p:nvGraphicFramePr>
        <p:xfrm>
          <a:off x="5832400" y="2987749"/>
          <a:ext cx="3313113" cy="2179637"/>
        </p:xfrm>
        <a:graphic>
          <a:graphicData uri="http://schemas.openxmlformats.org/presentationml/2006/ole">
            <p:oleObj spid="_x0000_s124054" name="CS ChemDraw Drawing" r:id="rId7" imgW="2401380" imgH="1578305" progId="ChemDraw.Document.6.0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2848197"/>
              </p:ext>
            </p:extLst>
          </p:nvPr>
        </p:nvGraphicFramePr>
        <p:xfrm>
          <a:off x="287784" y="3275781"/>
          <a:ext cx="4958851" cy="3189510"/>
        </p:xfrm>
        <a:graphic>
          <a:graphicData uri="http://schemas.openxmlformats.org/presentationml/2006/ole">
            <p:oleObj spid="_x0000_s124055" name="CS ChemDraw Drawing" r:id="rId8" imgW="5507301" imgH="3541524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79273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3656482"/>
              </p:ext>
            </p:extLst>
          </p:nvPr>
        </p:nvGraphicFramePr>
        <p:xfrm>
          <a:off x="503238" y="3867150"/>
          <a:ext cx="3233737" cy="2867025"/>
        </p:xfrm>
        <a:graphic>
          <a:graphicData uri="http://schemas.openxmlformats.org/presentationml/2006/ole">
            <p:oleObj spid="_x0000_s100969" name="CS ChemDraw Drawing" r:id="rId6" imgW="3238191" imgH="2866304" progId="ChemDraw.Document.6.0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5AD3-77E0-41C5-A5DA-59624651DA56}" type="slidenum">
              <a:rPr lang="ru-RU" sz="2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12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8379808"/>
              </p:ext>
            </p:extLst>
          </p:nvPr>
        </p:nvGraphicFramePr>
        <p:xfrm>
          <a:off x="42863" y="817563"/>
          <a:ext cx="5068887" cy="2746375"/>
        </p:xfrm>
        <a:graphic>
          <a:graphicData uri="http://schemas.openxmlformats.org/presentationml/2006/ole">
            <p:oleObj spid="_x0000_s100970" name="CS ChemDraw Drawing" r:id="rId7" imgW="5068380" imgH="2746019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1013382"/>
              </p:ext>
            </p:extLst>
          </p:nvPr>
        </p:nvGraphicFramePr>
        <p:xfrm>
          <a:off x="4752975" y="698500"/>
          <a:ext cx="4346575" cy="2867025"/>
        </p:xfrm>
        <a:graphic>
          <a:graphicData uri="http://schemas.openxmlformats.org/presentationml/2006/ole">
            <p:oleObj spid="_x0000_s100971" name="CS ChemDraw Drawing" r:id="rId8" imgW="4346022" imgH="2866304" progId="ChemDraw.Document.6.0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09737111"/>
              </p:ext>
            </p:extLst>
          </p:nvPr>
        </p:nvGraphicFramePr>
        <p:xfrm>
          <a:off x="2664049" y="3851845"/>
          <a:ext cx="7354888" cy="2881312"/>
        </p:xfrm>
        <a:graphic>
          <a:graphicData uri="http://schemas.openxmlformats.org/presentationml/2006/ole">
            <p:oleObj spid="_x0000_s100972" name="CS ChemDraw Drawing" r:id="rId9" imgW="7354252" imgH="2881610" progId="ChemDraw.Document.6.0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51224019"/>
              </p:ext>
            </p:extLst>
          </p:nvPr>
        </p:nvGraphicFramePr>
        <p:xfrm>
          <a:off x="3240112" y="2627711"/>
          <a:ext cx="6408712" cy="4496795"/>
        </p:xfrm>
        <a:graphic>
          <a:graphicData uri="http://schemas.openxmlformats.org/presentationml/2006/ole">
            <p:oleObj spid="_x0000_s100973" name="Graph" r:id="rId10" imgW="4154400" imgH="2901600" progId="">
              <p:embed/>
            </p:oleObj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0617865"/>
              </p:ext>
            </p:extLst>
          </p:nvPr>
        </p:nvGraphicFramePr>
        <p:xfrm>
          <a:off x="1151880" y="1043855"/>
          <a:ext cx="7301047" cy="4032126"/>
        </p:xfrm>
        <a:graphic>
          <a:graphicData uri="http://schemas.openxmlformats.org/presentationml/2006/ole">
            <p:oleObj spid="_x0000_s101790" name="CS ChemDraw Drawing" r:id="rId6" imgW="7301047" imgH="4032126" progId="ChemDraw.Document.6.0">
              <p:embed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5AD3-77E0-41C5-A5DA-59624651DA56}" type="slidenum">
              <a:rPr lang="ru-RU" sz="2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13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7479742"/>
              </p:ext>
            </p:extLst>
          </p:nvPr>
        </p:nvGraphicFramePr>
        <p:xfrm>
          <a:off x="1079500" y="890588"/>
          <a:ext cx="5627688" cy="1666875"/>
        </p:xfrm>
        <a:graphic>
          <a:graphicData uri="http://schemas.openxmlformats.org/presentationml/2006/ole">
            <p:oleObj spid="_x0000_s101791" name="CS ChemDraw Drawing" r:id="rId7" imgW="5627694" imgH="1666965" progId="ChemDraw.Document.6.0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5074426"/>
              </p:ext>
            </p:extLst>
          </p:nvPr>
        </p:nvGraphicFramePr>
        <p:xfrm>
          <a:off x="5544368" y="2699717"/>
          <a:ext cx="3777555" cy="2245697"/>
        </p:xfrm>
        <a:graphic>
          <a:graphicData uri="http://schemas.openxmlformats.org/presentationml/2006/ole">
            <p:oleObj spid="_x0000_s101792" name="CS ChemDraw Drawing" r:id="rId8" imgW="3777530" imgH="2245956" progId="ChemDraw.Document.6.0">
              <p:embed/>
            </p:oleObj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0177300"/>
              </p:ext>
            </p:extLst>
          </p:nvPr>
        </p:nvGraphicFramePr>
        <p:xfrm>
          <a:off x="431799" y="4499918"/>
          <a:ext cx="4208143" cy="2952327"/>
        </p:xfrm>
        <a:graphic>
          <a:graphicData uri="http://schemas.openxmlformats.org/presentationml/2006/ole">
            <p:oleObj spid="_x0000_s101793" name="Graph" r:id="rId9" imgW="4153814" imgH="2901696" progId="">
              <p:embed/>
            </p:oleObj>
          </a:graphicData>
        </a:graphic>
      </p:graphicFrame>
      <p:pic>
        <p:nvPicPr>
          <p:cNvPr id="19" name="Picture 7" descr="MEAM1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67" y="4997746"/>
            <a:ext cx="3187685" cy="238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1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4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8901">
            <a:off x="6564646" y="1403573"/>
            <a:ext cx="3522339" cy="29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1"/>
            <a:ext cx="10079038" cy="836613"/>
            <a:chOff x="0" y="0"/>
            <a:chExt cx="6349" cy="527"/>
          </a:xfrm>
        </p:grpSpPr>
        <p:pic>
          <p:nvPicPr>
            <p:cNvPr id="615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" y="0"/>
              <a:ext cx="86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14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7281391"/>
              </p:ext>
            </p:extLst>
          </p:nvPr>
        </p:nvGraphicFramePr>
        <p:xfrm>
          <a:off x="793426" y="855810"/>
          <a:ext cx="6180138" cy="3686175"/>
        </p:xfrm>
        <a:graphic>
          <a:graphicData uri="http://schemas.openxmlformats.org/presentationml/2006/ole">
            <p:oleObj spid="_x0000_s6466" name="CS ChemDraw Drawing" r:id="rId8" imgW="4414857" imgH="2636005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43016592"/>
              </p:ext>
            </p:extLst>
          </p:nvPr>
        </p:nvGraphicFramePr>
        <p:xfrm>
          <a:off x="-248" y="4211885"/>
          <a:ext cx="4824413" cy="3206750"/>
        </p:xfrm>
        <a:graphic>
          <a:graphicData uri="http://schemas.openxmlformats.org/presentationml/2006/ole">
            <p:oleObj spid="_x0000_s6467" name="Graph" r:id="rId9" imgW="4154400" imgH="2901600" progId="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95" name="Picture 251" descr="Chim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4" y="4752435"/>
            <a:ext cx="3525635" cy="25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0632" y="5172452"/>
            <a:ext cx="201151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-14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1"/>
            <a:ext cx="10079038" cy="836613"/>
            <a:chOff x="0" y="0"/>
            <a:chExt cx="6349" cy="527"/>
          </a:xfrm>
        </p:grpSpPr>
        <p:pic>
          <p:nvPicPr>
            <p:cNvPr id="51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" y="0"/>
              <a:ext cx="86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15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72844589"/>
              </p:ext>
            </p:extLst>
          </p:nvPr>
        </p:nvGraphicFramePr>
        <p:xfrm>
          <a:off x="380206" y="1153294"/>
          <a:ext cx="9391650" cy="2122487"/>
        </p:xfrm>
        <a:graphic>
          <a:graphicData uri="http://schemas.openxmlformats.org/presentationml/2006/ole">
            <p:oleObj spid="_x0000_s117033" name="CS ChemDraw Drawing" r:id="rId6" imgW="9391997" imgH="2122427" progId="ChemDraw.Document.6.0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4943023"/>
              </p:ext>
            </p:extLst>
          </p:nvPr>
        </p:nvGraphicFramePr>
        <p:xfrm>
          <a:off x="1306513" y="3776663"/>
          <a:ext cx="7340600" cy="2570162"/>
        </p:xfrm>
        <a:graphic>
          <a:graphicData uri="http://schemas.openxmlformats.org/presentationml/2006/ole">
            <p:oleObj spid="_x0000_s117034" name="CS ChemDraw Drawing" r:id="rId7" imgW="7340729" imgH="2570592" progId="ChemDraw.Document.6.0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75473743"/>
              </p:ext>
            </p:extLst>
          </p:nvPr>
        </p:nvGraphicFramePr>
        <p:xfrm>
          <a:off x="4114997" y="5030489"/>
          <a:ext cx="4957763" cy="1917700"/>
        </p:xfrm>
        <a:graphic>
          <a:graphicData uri="http://schemas.openxmlformats.org/presentationml/2006/ole">
            <p:oleObj spid="_x0000_s117035" name="CS ChemDraw Drawing" r:id="rId8" imgW="4960134" imgH="1918348" progId="ChemDraw.Document.6.0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935856" y="3491805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0631" y="2941526"/>
            <a:ext cx="212051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-1.7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1520" y="4715941"/>
            <a:ext cx="201151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-32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776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8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3167262"/>
            <a:ext cx="4122490" cy="24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6270198"/>
              </p:ext>
            </p:extLst>
          </p:nvPr>
        </p:nvGraphicFramePr>
        <p:xfrm>
          <a:off x="1295896" y="971525"/>
          <a:ext cx="7600950" cy="1803400"/>
        </p:xfrm>
        <a:graphic>
          <a:graphicData uri="http://schemas.openxmlformats.org/presentationml/2006/ole">
            <p:oleObj spid="_x0000_s13591" name="CS ChemDraw Drawing" r:id="rId8" imgW="7087795" imgH="1679129" progId="ChemDraw.Document.6.0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3619925"/>
              </p:ext>
            </p:extLst>
          </p:nvPr>
        </p:nvGraphicFramePr>
        <p:xfrm>
          <a:off x="1205804" y="3460601"/>
          <a:ext cx="8154988" cy="1903412"/>
        </p:xfrm>
        <a:graphic>
          <a:graphicData uri="http://schemas.openxmlformats.org/presentationml/2006/ole">
            <p:oleObj spid="_x0000_s13592" name="CS ChemDraw Drawing" r:id="rId9" imgW="7625784" imgH="1773735" progId="ChemDraw.Document.6.0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3084323"/>
              </p:ext>
            </p:extLst>
          </p:nvPr>
        </p:nvGraphicFramePr>
        <p:xfrm>
          <a:off x="3434779" y="6084093"/>
          <a:ext cx="3067050" cy="1165225"/>
        </p:xfrm>
        <a:graphic>
          <a:graphicData uri="http://schemas.openxmlformats.org/presentationml/2006/ole">
            <p:oleObj spid="_x0000_s13593" name="CS ChemDraw Drawing" r:id="rId10" imgW="3067320" imgH="1165551" progId="ChemDraw.Document.6.0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935856" y="3059757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0632" y="5172452"/>
            <a:ext cx="212051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-4.8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632" y="2483693"/>
            <a:ext cx="212051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-9.6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65" name="Picture 153" descr="Fi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4" t="10863" r="6879" b="4564"/>
          <a:stretch>
            <a:fillRect/>
          </a:stretch>
        </p:blipFill>
        <p:spPr bwMode="auto">
          <a:xfrm>
            <a:off x="5614839" y="3203773"/>
            <a:ext cx="30559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05430" y="5579924"/>
            <a:ext cx="2434193" cy="100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 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0.191 K</a:t>
            </a:r>
            <a:endParaRPr lang="ru-RU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-1…-2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78" name="Picture 1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6" t="8551" r="8566" b="5952"/>
          <a:stretch>
            <a:fillRect/>
          </a:stretch>
        </p:blipFill>
        <p:spPr bwMode="auto">
          <a:xfrm>
            <a:off x="1674812" y="3131765"/>
            <a:ext cx="305593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7357082"/>
              </p:ext>
            </p:extLst>
          </p:nvPr>
        </p:nvGraphicFramePr>
        <p:xfrm>
          <a:off x="71438" y="890588"/>
          <a:ext cx="10009187" cy="5840412"/>
        </p:xfrm>
        <a:graphic>
          <a:graphicData uri="http://schemas.openxmlformats.org/presentationml/2006/ole">
            <p:oleObj spid="_x0000_s15496" name="CS ChemDraw Drawing" r:id="rId6" imgW="9352316" imgH="5516365" progId="ChemDraw.Document.6.0">
              <p:embed/>
            </p:oleObj>
          </a:graphicData>
        </a:graphic>
      </p:graphicFrame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3950680"/>
            <a:ext cx="389103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17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2,3-бисгидроксиамино-2,3-диметилбутана с ароматическими бис- и </a:t>
            </a:r>
            <a:r>
              <a:rPr lang="ru-RU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трисальдегидами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нитронилнитроксильных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радикалов</a:t>
            </a:r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352" y="5868069"/>
            <a:ext cx="232890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-10.7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5400354" y="2877492"/>
            <a:ext cx="4392488" cy="3841070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20" tIns="45711" rIns="91420" bIns="45711" numCol="1" rtlCol="0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3090281"/>
              </p:ext>
            </p:extLst>
          </p:nvPr>
        </p:nvGraphicFramePr>
        <p:xfrm>
          <a:off x="5438775" y="3025674"/>
          <a:ext cx="4302125" cy="1406525"/>
        </p:xfrm>
        <a:graphic>
          <a:graphicData uri="http://schemas.openxmlformats.org/presentationml/2006/ole">
            <p:oleObj spid="_x0000_s18147" name="CS ChemDraw Drawing" r:id="rId4" imgW="3082469" imgH="1002209" progId="ChemDraw.Document.6.0">
              <p:embed/>
            </p:oleObj>
          </a:graphicData>
        </a:graphic>
      </p:graphicFrame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97555893"/>
              </p:ext>
            </p:extLst>
          </p:nvPr>
        </p:nvGraphicFramePr>
        <p:xfrm>
          <a:off x="215777" y="4970216"/>
          <a:ext cx="4895946" cy="1333083"/>
        </p:xfrm>
        <a:graphic>
          <a:graphicData uri="http://schemas.openxmlformats.org/presentationml/2006/ole">
            <p:oleObj spid="_x0000_s18148" name="CS ChemDraw Drawing" r:id="rId5" imgW="3541276" imgH="952202" progId="ChemDraw.Document.6.0">
              <p:embed/>
            </p:oleObj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4408272"/>
              </p:ext>
            </p:extLst>
          </p:nvPr>
        </p:nvGraphicFramePr>
        <p:xfrm>
          <a:off x="760415" y="1201838"/>
          <a:ext cx="3629025" cy="1319212"/>
        </p:xfrm>
        <a:graphic>
          <a:graphicData uri="http://schemas.openxmlformats.org/presentationml/2006/ole">
            <p:oleObj spid="_x0000_s18149" name="CS ChemDraw Drawing" r:id="rId6" imgW="2634496" imgH="935534" progId="ChemDraw.Document.6.0">
              <p:embed/>
            </p:oleObj>
          </a:graphicData>
        </a:graphic>
      </p:graphicFrame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4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962398"/>
              </p:ext>
            </p:extLst>
          </p:nvPr>
        </p:nvGraphicFramePr>
        <p:xfrm>
          <a:off x="471487" y="2651025"/>
          <a:ext cx="4119563" cy="2098675"/>
        </p:xfrm>
        <a:graphic>
          <a:graphicData uri="http://schemas.openxmlformats.org/presentationml/2006/ole">
            <p:oleObj spid="_x0000_s18150" name="CS ChemDraw Drawing" r:id="rId9" imgW="2998708" imgH="1525191" progId="ChemDraw.Document.6.0">
              <p:embed/>
            </p:oleObj>
          </a:graphicData>
        </a:graphic>
      </p:graphicFrame>
      <p:graphicFrame>
        <p:nvGraphicFramePr>
          <p:cNvPr id="174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15998031"/>
              </p:ext>
            </p:extLst>
          </p:nvPr>
        </p:nvGraphicFramePr>
        <p:xfrm>
          <a:off x="5254625" y="1187549"/>
          <a:ext cx="4562475" cy="1406525"/>
        </p:xfrm>
        <a:graphic>
          <a:graphicData uri="http://schemas.openxmlformats.org/presentationml/2006/ole">
            <p:oleObj spid="_x0000_s18151" name="CS ChemDraw Drawing" r:id="rId10" imgW="3292912" imgH="1013043" progId="ChemDraw.Document.6.0">
              <p:embed/>
            </p:oleObj>
          </a:graphicData>
        </a:graphic>
      </p:graphicFrame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1880643" y="6117852"/>
            <a:ext cx="128746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-4.8 K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6983809" y="4389660"/>
            <a:ext cx="151288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2" tIns="73208" rIns="89982" bIns="44991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</a:t>
            </a:r>
            <a:r>
              <a:rPr lang="de-DE" sz="2400" b="1" dirty="0">
                <a:solidFill>
                  <a:srgbClr val="FF3333"/>
                </a:solidFill>
              </a:rPr>
              <a:t>9</a:t>
            </a:r>
            <a:r>
              <a:rPr lang="ru-RU" sz="2400" b="1" dirty="0">
                <a:solidFill>
                  <a:srgbClr val="FF3333"/>
                </a:solidFill>
              </a:rPr>
              <a:t>.6 K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758950" y="2475408"/>
            <a:ext cx="1625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73208" rIns="89982" bIns="44991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 </a:t>
            </a:r>
            <a:r>
              <a:rPr lang="ru-RU" sz="2400" b="1" dirty="0" smtClean="0">
                <a:solidFill>
                  <a:srgbClr val="FF3333"/>
                </a:solidFill>
              </a:rPr>
              <a:t>14 </a:t>
            </a:r>
            <a:r>
              <a:rPr lang="ru-RU" sz="24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6880497" y="2438598"/>
            <a:ext cx="14001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- 1</a:t>
            </a:r>
            <a:r>
              <a:rPr lang="ru-RU" sz="2400" b="1" dirty="0" smtClean="0">
                <a:solidFill>
                  <a:srgbClr val="FF3333"/>
                </a:solidFill>
              </a:rPr>
              <a:t>.7 </a:t>
            </a:r>
            <a:r>
              <a:rPr lang="ru-RU" sz="24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1808633" y="4389660"/>
            <a:ext cx="12874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- 32 K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18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54782288"/>
              </p:ext>
            </p:extLst>
          </p:nvPr>
        </p:nvGraphicFramePr>
        <p:xfrm>
          <a:off x="5498652" y="4930526"/>
          <a:ext cx="4294188" cy="1403350"/>
        </p:xfrm>
        <a:graphic>
          <a:graphicData uri="http://schemas.openxmlformats.org/presentationml/2006/ole">
            <p:oleObj spid="_x0000_s18152" name="CS ChemDraw Drawing" r:id="rId11" imgW="3104138" imgH="1002209" progId="ChemDraw.Document.6.0">
              <p:embed/>
            </p:oleObj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49195" y="6165216"/>
            <a:ext cx="128746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-10.7 K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Величины энергии внутримолекулярного обмена между радикальными центрами для синтезированных </a:t>
            </a:r>
            <a:r>
              <a:rPr 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бирадикалов</a:t>
            </a:r>
            <a:endParaRPr lang="de-DE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21" grpId="0"/>
      <p:bldP spid="17422" grpId="0"/>
      <p:bldP spid="17423" grpId="0"/>
      <p:bldP spid="17424" grpId="0"/>
      <p:bldP spid="1742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4043779"/>
              </p:ext>
            </p:extLst>
          </p:nvPr>
        </p:nvGraphicFramePr>
        <p:xfrm>
          <a:off x="381000" y="827509"/>
          <a:ext cx="3802063" cy="2408237"/>
        </p:xfrm>
        <a:graphic>
          <a:graphicData uri="http://schemas.openxmlformats.org/presentationml/2006/ole">
            <p:oleObj spid="_x0000_s135229" name="CS ChemDraw Drawing" r:id="rId4" imgW="2271809" imgH="1433693" progId="ChemDraw.Document.6.0">
              <p:embed/>
            </p:oleObj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3942724"/>
              </p:ext>
            </p:extLst>
          </p:nvPr>
        </p:nvGraphicFramePr>
        <p:xfrm>
          <a:off x="431800" y="4834656"/>
          <a:ext cx="4100513" cy="2041525"/>
        </p:xfrm>
        <a:graphic>
          <a:graphicData uri="http://schemas.openxmlformats.org/presentationml/2006/ole">
            <p:oleObj spid="_x0000_s135230" name="CS ChemDraw Drawing" r:id="rId5" imgW="7912239" imgH="3937575" progId="ChemDraw.Document.6.0">
              <p:embed/>
            </p:oleObj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1391108"/>
              </p:ext>
            </p:extLst>
          </p:nvPr>
        </p:nvGraphicFramePr>
        <p:xfrm>
          <a:off x="5502275" y="4787949"/>
          <a:ext cx="4397375" cy="1692275"/>
        </p:xfrm>
        <a:graphic>
          <a:graphicData uri="http://schemas.openxmlformats.org/presentationml/2006/ole">
            <p:oleObj spid="_x0000_s135231" r:id="rId6" imgW="6835320" imgH="2701080" progId="ChemDraw.Document.6.0">
              <p:embed/>
            </p:oleObj>
          </a:graphicData>
        </a:graphic>
      </p:graphicFrame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4500563" y="5775374"/>
            <a:ext cx="10795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859338" y="5241974"/>
            <a:ext cx="3444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ru-RU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4859338" y="5235624"/>
            <a:ext cx="3603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9683750" y="7019925"/>
            <a:ext cx="379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/>
          <a:p>
            <a:r>
              <a:rPr lang="ru-RU" sz="2800" b="1" dirty="0">
                <a:solidFill>
                  <a:srgbClr val="FF3333"/>
                </a:solidFill>
              </a:rPr>
              <a:t>2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0049870"/>
              </p:ext>
            </p:extLst>
          </p:nvPr>
        </p:nvGraphicFramePr>
        <p:xfrm>
          <a:off x="5068888" y="755501"/>
          <a:ext cx="4473575" cy="3235325"/>
        </p:xfrm>
        <a:graphic>
          <a:graphicData uri="http://schemas.openxmlformats.org/presentationml/2006/ole">
            <p:oleObj spid="_x0000_s135232" name="CS ChemDraw Drawing" r:id="rId8" imgW="2044790" imgH="1471806" progId="ChemDraw.Document.6.0">
              <p:embed/>
            </p:oleObj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3803930" y="107429"/>
            <a:ext cx="214257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Спиновые </a:t>
            </a:r>
            <a:r>
              <a:rPr lang="ru-RU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димеры</a:t>
            </a:r>
            <a:endParaRPr lang="ru-RU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8115490"/>
              </p:ext>
            </p:extLst>
          </p:nvPr>
        </p:nvGraphicFramePr>
        <p:xfrm>
          <a:off x="1083207" y="3814588"/>
          <a:ext cx="7853363" cy="3349625"/>
        </p:xfrm>
        <a:graphic>
          <a:graphicData uri="http://schemas.openxmlformats.org/presentationml/2006/ole">
            <p:oleObj spid="_x0000_s135233" name="CS ChemDraw Drawing" r:id="rId11" imgW="6229529" imgH="2655749" progId="ChemDraw.Document.6.0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4930" y="6935342"/>
            <a:ext cx="9709918" cy="6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ru-RU" sz="2800" b="1" dirty="0" smtClean="0">
                <a:solidFill>
                  <a:srgbClr val="FF3333"/>
                </a:solidFill>
                <a:latin typeface="Calibri" pitchFamily="34" charset="0"/>
                <a:cs typeface="Calibri" pitchFamily="34" charset="0"/>
              </a:rPr>
              <a:t>Ограничения на энергию обмена</a:t>
            </a:r>
            <a:r>
              <a:rPr lang="de-DE" sz="2800" b="1" dirty="0" smtClean="0">
                <a:solidFill>
                  <a:srgbClr val="FF33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333366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ru-RU" sz="2800" b="1" baseline="-33000" dirty="0" err="1">
                <a:solidFill>
                  <a:srgbClr val="333366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ru-RU" sz="2800" b="1" dirty="0">
                <a:solidFill>
                  <a:srgbClr val="333366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800" b="1" dirty="0" err="1">
                <a:solidFill>
                  <a:srgbClr val="333366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ru-RU" sz="2800" b="1" baseline="-33000" dirty="0" err="1">
                <a:solidFill>
                  <a:srgbClr val="333366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ru-RU" sz="2800" b="1" dirty="0">
                <a:solidFill>
                  <a:srgbClr val="333366"/>
                </a:solidFill>
                <a:latin typeface="Calibri" pitchFamily="34" charset="0"/>
                <a:cs typeface="Calibri" pitchFamily="34" charset="0"/>
              </a:rPr>
              <a:t>≈ </a:t>
            </a:r>
            <a:r>
              <a:rPr lang="ru-RU" sz="2800" b="1" dirty="0">
                <a:solidFill>
                  <a:srgbClr val="FF3333"/>
                </a:solidFill>
                <a:latin typeface="Calibri" pitchFamily="34" charset="0"/>
                <a:cs typeface="Calibri" pitchFamily="34" charset="0"/>
              </a:rPr>
              <a:t>10 K</a:t>
            </a:r>
          </a:p>
        </p:txBody>
      </p:sp>
    </p:spTree>
    <p:extLst>
      <p:ext uri="{BB962C8B-B14F-4D97-AF65-F5344CB8AC3E}">
        <p14:creationId xmlns="" xmlns:p14="http://schemas.microsoft.com/office/powerpoint/2010/main" val="929877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/>
      <p:bldP spid="410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3365359" y="2362026"/>
            <a:ext cx="45878" cy="548551"/>
            <a:chOff x="3540538" y="1819542"/>
            <a:chExt cx="45878" cy="548551"/>
          </a:xfrm>
        </p:grpSpPr>
        <p:sp>
          <p:nvSpPr>
            <p:cNvPr id="59" name="Прямая соединительная линия 3"/>
            <p:cNvSpPr/>
            <p:nvPr/>
          </p:nvSpPr>
          <p:spPr>
            <a:xfrm rot="16200000">
              <a:off x="3289201" y="2070879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Прямая соединительная линия 4"/>
            <p:cNvSpPr/>
            <p:nvPr/>
          </p:nvSpPr>
          <p:spPr>
            <a:xfrm rot="16200000">
              <a:off x="3549763" y="2080105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38136" y="3204636"/>
            <a:ext cx="548551" cy="45878"/>
            <a:chOff x="4313315" y="2662152"/>
            <a:chExt cx="548551" cy="45878"/>
          </a:xfrm>
        </p:grpSpPr>
        <p:sp>
          <p:nvSpPr>
            <p:cNvPr id="57" name="Прямая соединительная линия 5"/>
            <p:cNvSpPr/>
            <p:nvPr/>
          </p:nvSpPr>
          <p:spPr>
            <a:xfrm rot="19800000">
              <a:off x="4313315" y="2662152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ая соединительная линия 6"/>
            <p:cNvSpPr/>
            <p:nvPr/>
          </p:nvSpPr>
          <p:spPr>
            <a:xfrm rot="19800000">
              <a:off x="4573877" y="2671377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138136" y="4387180"/>
            <a:ext cx="548551" cy="45878"/>
            <a:chOff x="4313315" y="3844696"/>
            <a:chExt cx="548551" cy="45878"/>
          </a:xfrm>
        </p:grpSpPr>
        <p:sp>
          <p:nvSpPr>
            <p:cNvPr id="55" name="Прямая соединительная линия 7"/>
            <p:cNvSpPr/>
            <p:nvPr/>
          </p:nvSpPr>
          <p:spPr>
            <a:xfrm rot="1800000">
              <a:off x="4313315" y="3844696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ая соединительная линия 8"/>
            <p:cNvSpPr/>
            <p:nvPr/>
          </p:nvSpPr>
          <p:spPr>
            <a:xfrm rot="1800000">
              <a:off x="4573877" y="3853922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365359" y="4727116"/>
            <a:ext cx="45878" cy="548551"/>
            <a:chOff x="3540538" y="4184632"/>
            <a:chExt cx="45878" cy="548551"/>
          </a:xfrm>
        </p:grpSpPr>
        <p:sp>
          <p:nvSpPr>
            <p:cNvPr id="53" name="Прямая соединительная линия 9"/>
            <p:cNvSpPr/>
            <p:nvPr/>
          </p:nvSpPr>
          <p:spPr>
            <a:xfrm rot="5400000">
              <a:off x="3289201" y="4435969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ая соединительная линия 10"/>
            <p:cNvSpPr/>
            <p:nvPr/>
          </p:nvSpPr>
          <p:spPr>
            <a:xfrm rot="5400000">
              <a:off x="3549763" y="4445195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089908" y="4387180"/>
            <a:ext cx="548551" cy="45878"/>
            <a:chOff x="2265087" y="3844696"/>
            <a:chExt cx="548551" cy="45878"/>
          </a:xfrm>
        </p:grpSpPr>
        <p:sp>
          <p:nvSpPr>
            <p:cNvPr id="51" name="Прямая соединительная линия 11"/>
            <p:cNvSpPr/>
            <p:nvPr/>
          </p:nvSpPr>
          <p:spPr>
            <a:xfrm rot="9000000">
              <a:off x="2265087" y="3844696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ая соединительная линия 12"/>
            <p:cNvSpPr/>
            <p:nvPr/>
          </p:nvSpPr>
          <p:spPr>
            <a:xfrm rot="19800000">
              <a:off x="2525649" y="3853922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089908" y="3204636"/>
            <a:ext cx="548551" cy="45878"/>
            <a:chOff x="2265087" y="2662152"/>
            <a:chExt cx="548551" cy="45878"/>
          </a:xfrm>
        </p:grpSpPr>
        <p:sp>
          <p:nvSpPr>
            <p:cNvPr id="46" name="Прямая соединительная линия 13"/>
            <p:cNvSpPr/>
            <p:nvPr/>
          </p:nvSpPr>
          <p:spPr>
            <a:xfrm rot="12600000">
              <a:off x="2265087" y="2662152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ая соединительная линия 14"/>
            <p:cNvSpPr/>
            <p:nvPr/>
          </p:nvSpPr>
          <p:spPr>
            <a:xfrm rot="23400000">
              <a:off x="2525649" y="2671377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480028" y="2910577"/>
            <a:ext cx="1816538" cy="1816538"/>
            <a:chOff x="2655208" y="2368094"/>
            <a:chExt cx="1816538" cy="1816538"/>
          </a:xfrm>
        </p:grpSpPr>
        <p:sp>
          <p:nvSpPr>
            <p:cNvPr id="83" name="Овал 82"/>
            <p:cNvSpPr/>
            <p:nvPr/>
          </p:nvSpPr>
          <p:spPr>
            <a:xfrm>
              <a:off x="2655208" y="2368094"/>
              <a:ext cx="1816538" cy="18165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84" name="Овал 4"/>
            <p:cNvSpPr/>
            <p:nvPr/>
          </p:nvSpPr>
          <p:spPr>
            <a:xfrm>
              <a:off x="2921234" y="2634120"/>
              <a:ext cx="1284486" cy="1284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kern="1200" dirty="0" smtClean="0"/>
                <a:t> </a:t>
              </a:r>
              <a:endParaRPr lang="de-DE" sz="6500" kern="1200" dirty="0"/>
            </a:p>
          </p:txBody>
        </p:sp>
      </p:grp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216316" y="179437"/>
            <a:ext cx="3408172" cy="46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Введение</a:t>
            </a:r>
            <a:endParaRPr lang="de-DE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5708669"/>
              </p:ext>
            </p:extLst>
          </p:nvPr>
        </p:nvGraphicFramePr>
        <p:xfrm>
          <a:off x="2814141" y="3203773"/>
          <a:ext cx="1362075" cy="1201738"/>
        </p:xfrm>
        <a:graphic>
          <a:graphicData uri="http://schemas.openxmlformats.org/presentationml/2006/ole">
            <p:oleObj spid="_x0000_s104356" name="CS ChemDraw Drawing" r:id="rId4" imgW="994726" imgH="877407" progId="ChemDraw.Document.6.0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044982"/>
              </p:ext>
            </p:extLst>
          </p:nvPr>
        </p:nvGraphicFramePr>
        <p:xfrm>
          <a:off x="2852687" y="5508029"/>
          <a:ext cx="1179513" cy="1265237"/>
        </p:xfrm>
        <a:graphic>
          <a:graphicData uri="http://schemas.openxmlformats.org/presentationml/2006/ole">
            <p:oleObj spid="_x0000_s104357" name="CS ChemDraw Drawing" r:id="rId5" imgW="853008" imgH="915520" progId="ChemDraw.Document.6.0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6250888"/>
              </p:ext>
            </p:extLst>
          </p:nvPr>
        </p:nvGraphicFramePr>
        <p:xfrm>
          <a:off x="2664048" y="706586"/>
          <a:ext cx="1636713" cy="1489075"/>
        </p:xfrm>
        <a:graphic>
          <a:graphicData uri="http://schemas.openxmlformats.org/presentationml/2006/ole">
            <p:oleObj spid="_x0000_s104358" name="CS ChemDraw Drawing" r:id="rId6" imgW="1191512" imgH="1081757" progId="ChemDraw.Document.6.0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1831973"/>
              </p:ext>
            </p:extLst>
          </p:nvPr>
        </p:nvGraphicFramePr>
        <p:xfrm>
          <a:off x="687239" y="4214340"/>
          <a:ext cx="1328737" cy="1509713"/>
        </p:xfrm>
        <a:graphic>
          <a:graphicData uri="http://schemas.openxmlformats.org/presentationml/2006/ole">
            <p:oleObj spid="_x0000_s104359" name="CS ChemDraw Drawing" r:id="rId7" imgW="961254" imgH="1093921" progId="ChemDraw.Document.6.0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9202665"/>
              </p:ext>
            </p:extLst>
          </p:nvPr>
        </p:nvGraphicFramePr>
        <p:xfrm>
          <a:off x="4714478" y="4415953"/>
          <a:ext cx="1477962" cy="1308100"/>
        </p:xfrm>
        <a:graphic>
          <a:graphicData uri="http://schemas.openxmlformats.org/presentationml/2006/ole">
            <p:oleObj spid="_x0000_s104360" name="CS ChemDraw Drawing" r:id="rId8" imgW="1066530" imgH="943091" progId="ChemDraw.Document.6.0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1603311"/>
              </p:ext>
            </p:extLst>
          </p:nvPr>
        </p:nvGraphicFramePr>
        <p:xfrm>
          <a:off x="6921123" y="3419797"/>
          <a:ext cx="1511300" cy="1339850"/>
        </p:xfrm>
        <a:graphic>
          <a:graphicData uri="http://schemas.openxmlformats.org/presentationml/2006/ole">
            <p:oleObj spid="_x0000_s104361" name="CS ChemDraw Drawing" r:id="rId9" imgW="1089205" imgH="967418" progId="ChemDraw.Document.6.0">
              <p:embed/>
            </p:oleObj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8783" y="6791849"/>
            <a:ext cx="382689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1041466"/>
              </p:ext>
            </p:extLst>
          </p:nvPr>
        </p:nvGraphicFramePr>
        <p:xfrm>
          <a:off x="4765848" y="2042293"/>
          <a:ext cx="1498600" cy="1233488"/>
        </p:xfrm>
        <a:graphic>
          <a:graphicData uri="http://schemas.openxmlformats.org/presentationml/2006/ole">
            <p:oleObj spid="_x0000_s104362" name="CS ChemDraw Drawing" r:id="rId12" imgW="1061941" imgH="872812" progId="ChemDraw.Document.6.0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71960" y="7092205"/>
            <a:ext cx="3096344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эффективные </a:t>
            </a:r>
            <a:r>
              <a:rPr lang="de-DE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NO-</a:t>
            </a: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доноры</a:t>
            </a:r>
            <a:endParaRPr lang="de-DE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7" y="5940077"/>
            <a:ext cx="2376265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антиагрегантная</a:t>
            </a:r>
            <a:endParaRPr lang="ru-RU" sz="20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активность</a:t>
            </a:r>
            <a:endParaRPr lang="de-DE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4528" y="1547589"/>
            <a:ext cx="29523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магнитные материалы </a:t>
            </a:r>
          </a:p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на основе стабильных </a:t>
            </a:r>
          </a:p>
          <a:p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нитронил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и </a:t>
            </a:r>
          </a:p>
          <a:p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иминонитроксильных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радикалов</a:t>
            </a:r>
            <a:endParaRPr lang="de-DE" sz="2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1798578"/>
              </p:ext>
            </p:extLst>
          </p:nvPr>
        </p:nvGraphicFramePr>
        <p:xfrm>
          <a:off x="719832" y="1906083"/>
          <a:ext cx="992010" cy="1513714"/>
        </p:xfrm>
        <a:graphic>
          <a:graphicData uri="http://schemas.openxmlformats.org/presentationml/2006/ole">
            <p:oleObj spid="_x0000_s104363" name="CS ChemDraw Drawing" r:id="rId13" imgW="718848" imgH="1096894" progId="ChemDraw.Document.6.0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4607173"/>
              </p:ext>
            </p:extLst>
          </p:nvPr>
        </p:nvGraphicFramePr>
        <p:xfrm>
          <a:off x="6989295" y="5582585"/>
          <a:ext cx="1374957" cy="1219401"/>
        </p:xfrm>
        <a:graphic>
          <a:graphicData uri="http://schemas.openxmlformats.org/presentationml/2006/ole">
            <p:oleObj spid="_x0000_s104364" name="CS ChemDraw Drawing" r:id="rId14" imgW="996346" imgH="883624" progId="ChemDraw.Document.6.0">
              <p:embed/>
            </p:oleObj>
          </a:graphicData>
        </a:graphic>
      </p:graphicFrame>
      <p:grpSp>
        <p:nvGrpSpPr>
          <p:cNvPr id="41" name="Группа 40"/>
          <p:cNvGrpSpPr/>
          <p:nvPr/>
        </p:nvGrpSpPr>
        <p:grpSpPr>
          <a:xfrm rot="3600000">
            <a:off x="6568573" y="4284661"/>
            <a:ext cx="45878" cy="548551"/>
            <a:chOff x="3540538" y="1819542"/>
            <a:chExt cx="45878" cy="548551"/>
          </a:xfrm>
        </p:grpSpPr>
        <p:sp>
          <p:nvSpPr>
            <p:cNvPr id="42" name="Прямая соединительная линия 3"/>
            <p:cNvSpPr/>
            <p:nvPr/>
          </p:nvSpPr>
          <p:spPr>
            <a:xfrm rot="16200000">
              <a:off x="3289201" y="2070879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ая соединительная линия 4"/>
            <p:cNvSpPr/>
            <p:nvPr/>
          </p:nvSpPr>
          <p:spPr>
            <a:xfrm rot="16200000">
              <a:off x="3549763" y="2080105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8000000" flipV="1">
            <a:off x="6562517" y="5220765"/>
            <a:ext cx="45878" cy="548551"/>
            <a:chOff x="3540538" y="1819542"/>
            <a:chExt cx="45878" cy="548551"/>
          </a:xfrm>
        </p:grpSpPr>
        <p:sp>
          <p:nvSpPr>
            <p:cNvPr id="48" name="Прямая соединительная линия 3"/>
            <p:cNvSpPr/>
            <p:nvPr/>
          </p:nvSpPr>
          <p:spPr>
            <a:xfrm rot="16200000">
              <a:off x="3289201" y="2070879"/>
              <a:ext cx="548551" cy="45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939"/>
                  </a:moveTo>
                  <a:lnTo>
                    <a:pt x="548551" y="22939"/>
                  </a:ln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ая соединительная линия 4"/>
            <p:cNvSpPr/>
            <p:nvPr/>
          </p:nvSpPr>
          <p:spPr>
            <a:xfrm rot="16200000">
              <a:off x="3549763" y="2080105"/>
              <a:ext cx="27427" cy="27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21087" y="3486447"/>
            <a:ext cx="2376265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спиновые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ловушки</a:t>
            </a:r>
            <a:endParaRPr lang="de-DE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767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8" y="1259557"/>
            <a:ext cx="9340184" cy="518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2040" y="75954"/>
            <a:ext cx="4924746" cy="60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Quantum 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Calculations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Полилиния 3"/>
          <p:cNvSpPr/>
          <p:nvPr/>
        </p:nvSpPr>
        <p:spPr>
          <a:xfrm>
            <a:off x="4026090" y="3737366"/>
            <a:ext cx="2238232" cy="943816"/>
          </a:xfrm>
          <a:custGeom>
            <a:avLst/>
            <a:gdLst>
              <a:gd name="connsiteX0" fmla="*/ 641444 w 2238232"/>
              <a:gd name="connsiteY0" fmla="*/ 56712 h 943816"/>
              <a:gd name="connsiteX1" fmla="*/ 532262 w 2238232"/>
              <a:gd name="connsiteY1" fmla="*/ 43064 h 943816"/>
              <a:gd name="connsiteX2" fmla="*/ 0 w 2238232"/>
              <a:gd name="connsiteY2" fmla="*/ 329667 h 943816"/>
              <a:gd name="connsiteX3" fmla="*/ 27295 w 2238232"/>
              <a:gd name="connsiteY3" fmla="*/ 684509 h 943816"/>
              <a:gd name="connsiteX4" fmla="*/ 191068 w 2238232"/>
              <a:gd name="connsiteY4" fmla="*/ 820986 h 943816"/>
              <a:gd name="connsiteX5" fmla="*/ 313898 w 2238232"/>
              <a:gd name="connsiteY5" fmla="*/ 875577 h 943816"/>
              <a:gd name="connsiteX6" fmla="*/ 423080 w 2238232"/>
              <a:gd name="connsiteY6" fmla="*/ 930168 h 943816"/>
              <a:gd name="connsiteX7" fmla="*/ 682388 w 2238232"/>
              <a:gd name="connsiteY7" fmla="*/ 943816 h 943816"/>
              <a:gd name="connsiteX8" fmla="*/ 1760561 w 2238232"/>
              <a:gd name="connsiteY8" fmla="*/ 930168 h 943816"/>
              <a:gd name="connsiteX9" fmla="*/ 1978925 w 2238232"/>
              <a:gd name="connsiteY9" fmla="*/ 820986 h 943816"/>
              <a:gd name="connsiteX10" fmla="*/ 2088107 w 2238232"/>
              <a:gd name="connsiteY10" fmla="*/ 739100 h 943816"/>
              <a:gd name="connsiteX11" fmla="*/ 2142698 w 2238232"/>
              <a:gd name="connsiteY11" fmla="*/ 657213 h 943816"/>
              <a:gd name="connsiteX12" fmla="*/ 2238232 w 2238232"/>
              <a:gd name="connsiteY12" fmla="*/ 452497 h 943816"/>
              <a:gd name="connsiteX13" fmla="*/ 2169994 w 2238232"/>
              <a:gd name="connsiteY13" fmla="*/ 220485 h 943816"/>
              <a:gd name="connsiteX14" fmla="*/ 2060811 w 2238232"/>
              <a:gd name="connsiteY14" fmla="*/ 138598 h 943816"/>
              <a:gd name="connsiteX15" fmla="*/ 1910686 w 2238232"/>
              <a:gd name="connsiteY15" fmla="*/ 84007 h 943816"/>
              <a:gd name="connsiteX16" fmla="*/ 1856095 w 2238232"/>
              <a:gd name="connsiteY16" fmla="*/ 56712 h 943816"/>
              <a:gd name="connsiteX17" fmla="*/ 1705970 w 2238232"/>
              <a:gd name="connsiteY17" fmla="*/ 43064 h 943816"/>
              <a:gd name="connsiteX18" fmla="*/ 900752 w 2238232"/>
              <a:gd name="connsiteY18" fmla="*/ 43064 h 943816"/>
              <a:gd name="connsiteX19" fmla="*/ 559558 w 2238232"/>
              <a:gd name="connsiteY19" fmla="*/ 165894 h 943816"/>
              <a:gd name="connsiteX20" fmla="*/ 504967 w 2238232"/>
              <a:gd name="connsiteY20" fmla="*/ 206837 h 943816"/>
              <a:gd name="connsiteX21" fmla="*/ 464023 w 2238232"/>
              <a:gd name="connsiteY21" fmla="*/ 234133 h 9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232" h="943816">
                <a:moveTo>
                  <a:pt x="641444" y="56712"/>
                </a:moveTo>
                <a:cubicBezTo>
                  <a:pt x="605050" y="52163"/>
                  <a:pt x="566904" y="31015"/>
                  <a:pt x="532262" y="43064"/>
                </a:cubicBezTo>
                <a:cubicBezTo>
                  <a:pt x="11126" y="224328"/>
                  <a:pt x="58130" y="97132"/>
                  <a:pt x="0" y="329667"/>
                </a:cubicBezTo>
                <a:cubicBezTo>
                  <a:pt x="9098" y="447948"/>
                  <a:pt x="5433" y="567911"/>
                  <a:pt x="27295" y="684509"/>
                </a:cubicBezTo>
                <a:cubicBezTo>
                  <a:pt x="42954" y="768024"/>
                  <a:pt x="128830" y="791697"/>
                  <a:pt x="191068" y="820986"/>
                </a:cubicBezTo>
                <a:cubicBezTo>
                  <a:pt x="231608" y="840064"/>
                  <a:pt x="273358" y="856499"/>
                  <a:pt x="313898" y="875577"/>
                </a:cubicBezTo>
                <a:cubicBezTo>
                  <a:pt x="350715" y="892903"/>
                  <a:pt x="383071" y="922759"/>
                  <a:pt x="423080" y="930168"/>
                </a:cubicBezTo>
                <a:cubicBezTo>
                  <a:pt x="508189" y="945929"/>
                  <a:pt x="595952" y="939267"/>
                  <a:pt x="682388" y="943816"/>
                </a:cubicBezTo>
                <a:lnTo>
                  <a:pt x="1760561" y="930168"/>
                </a:lnTo>
                <a:cubicBezTo>
                  <a:pt x="1791521" y="928104"/>
                  <a:pt x="1932711" y="852980"/>
                  <a:pt x="1978925" y="820986"/>
                </a:cubicBezTo>
                <a:cubicBezTo>
                  <a:pt x="2016328" y="795091"/>
                  <a:pt x="2088107" y="739100"/>
                  <a:pt x="2088107" y="739100"/>
                </a:cubicBezTo>
                <a:cubicBezTo>
                  <a:pt x="2106304" y="711804"/>
                  <a:pt x="2126422" y="685696"/>
                  <a:pt x="2142698" y="657213"/>
                </a:cubicBezTo>
                <a:cubicBezTo>
                  <a:pt x="2182747" y="587126"/>
                  <a:pt x="2206835" y="525757"/>
                  <a:pt x="2238232" y="452497"/>
                </a:cubicBezTo>
                <a:cubicBezTo>
                  <a:pt x="2215486" y="375160"/>
                  <a:pt x="2209660" y="290664"/>
                  <a:pt x="2169994" y="220485"/>
                </a:cubicBezTo>
                <a:cubicBezTo>
                  <a:pt x="2147609" y="180881"/>
                  <a:pt x="2101068" y="159786"/>
                  <a:pt x="2060811" y="138598"/>
                </a:cubicBezTo>
                <a:cubicBezTo>
                  <a:pt x="2013691" y="113798"/>
                  <a:pt x="1960125" y="103783"/>
                  <a:pt x="1910686" y="84007"/>
                </a:cubicBezTo>
                <a:cubicBezTo>
                  <a:pt x="1891796" y="76451"/>
                  <a:pt x="1876045" y="60702"/>
                  <a:pt x="1856095" y="56712"/>
                </a:cubicBezTo>
                <a:cubicBezTo>
                  <a:pt x="1806823" y="46858"/>
                  <a:pt x="1756012" y="47613"/>
                  <a:pt x="1705970" y="43064"/>
                </a:cubicBezTo>
                <a:cubicBezTo>
                  <a:pt x="1416477" y="-29311"/>
                  <a:pt x="1565049" y="2804"/>
                  <a:pt x="900752" y="43064"/>
                </a:cubicBezTo>
                <a:cubicBezTo>
                  <a:pt x="817572" y="48105"/>
                  <a:pt x="619564" y="135891"/>
                  <a:pt x="559558" y="165894"/>
                </a:cubicBezTo>
                <a:cubicBezTo>
                  <a:pt x="539213" y="176066"/>
                  <a:pt x="523476" y="193616"/>
                  <a:pt x="504967" y="206837"/>
                </a:cubicBezTo>
                <a:cubicBezTo>
                  <a:pt x="491619" y="216371"/>
                  <a:pt x="464023" y="234133"/>
                  <a:pt x="464023" y="23413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Полилиния 4"/>
          <p:cNvSpPr/>
          <p:nvPr/>
        </p:nvSpPr>
        <p:spPr>
          <a:xfrm>
            <a:off x="3384645" y="5227093"/>
            <a:ext cx="3348095" cy="1050877"/>
          </a:xfrm>
          <a:custGeom>
            <a:avLst/>
            <a:gdLst>
              <a:gd name="connsiteX0" fmla="*/ 928048 w 3348095"/>
              <a:gd name="connsiteY0" fmla="*/ 54591 h 1050877"/>
              <a:gd name="connsiteX1" fmla="*/ 177421 w 3348095"/>
              <a:gd name="connsiteY1" fmla="*/ 191068 h 1050877"/>
              <a:gd name="connsiteX2" fmla="*/ 95534 w 3348095"/>
              <a:gd name="connsiteY2" fmla="*/ 245659 h 1050877"/>
              <a:gd name="connsiteX3" fmla="*/ 0 w 3348095"/>
              <a:gd name="connsiteY3" fmla="*/ 341194 h 1050877"/>
              <a:gd name="connsiteX4" fmla="*/ 95534 w 3348095"/>
              <a:gd name="connsiteY4" fmla="*/ 928047 h 1050877"/>
              <a:gd name="connsiteX5" fmla="*/ 177421 w 3348095"/>
              <a:gd name="connsiteY5" fmla="*/ 996286 h 1050877"/>
              <a:gd name="connsiteX6" fmla="*/ 368489 w 3348095"/>
              <a:gd name="connsiteY6" fmla="*/ 1023582 h 1050877"/>
              <a:gd name="connsiteX7" fmla="*/ 573206 w 3348095"/>
              <a:gd name="connsiteY7" fmla="*/ 1037229 h 1050877"/>
              <a:gd name="connsiteX8" fmla="*/ 1160059 w 3348095"/>
              <a:gd name="connsiteY8" fmla="*/ 1050877 h 1050877"/>
              <a:gd name="connsiteX9" fmla="*/ 2552131 w 3348095"/>
              <a:gd name="connsiteY9" fmla="*/ 982638 h 1050877"/>
              <a:gd name="connsiteX10" fmla="*/ 2688609 w 3348095"/>
              <a:gd name="connsiteY10" fmla="*/ 928047 h 1050877"/>
              <a:gd name="connsiteX11" fmla="*/ 2947916 w 3348095"/>
              <a:gd name="connsiteY11" fmla="*/ 859808 h 1050877"/>
              <a:gd name="connsiteX12" fmla="*/ 3070746 w 3348095"/>
              <a:gd name="connsiteY12" fmla="*/ 805217 h 1050877"/>
              <a:gd name="connsiteX13" fmla="*/ 3207224 w 3348095"/>
              <a:gd name="connsiteY13" fmla="*/ 668740 h 1050877"/>
              <a:gd name="connsiteX14" fmla="*/ 3302758 w 3348095"/>
              <a:gd name="connsiteY14" fmla="*/ 573206 h 1050877"/>
              <a:gd name="connsiteX15" fmla="*/ 3343701 w 3348095"/>
              <a:gd name="connsiteY15" fmla="*/ 477671 h 1050877"/>
              <a:gd name="connsiteX16" fmla="*/ 3330054 w 3348095"/>
              <a:gd name="connsiteY16" fmla="*/ 232011 h 1050877"/>
              <a:gd name="connsiteX17" fmla="*/ 2961564 w 3348095"/>
              <a:gd name="connsiteY17" fmla="*/ 54591 h 1050877"/>
              <a:gd name="connsiteX18" fmla="*/ 2497540 w 3348095"/>
              <a:gd name="connsiteY18" fmla="*/ 0 h 1050877"/>
              <a:gd name="connsiteX19" fmla="*/ 1596788 w 3348095"/>
              <a:gd name="connsiteY19" fmla="*/ 27295 h 1050877"/>
              <a:gd name="connsiteX20" fmla="*/ 1009934 w 3348095"/>
              <a:gd name="connsiteY20" fmla="*/ 54591 h 1050877"/>
              <a:gd name="connsiteX21" fmla="*/ 818865 w 3348095"/>
              <a:gd name="connsiteY21" fmla="*/ 95534 h 1050877"/>
              <a:gd name="connsiteX22" fmla="*/ 709683 w 3348095"/>
              <a:gd name="connsiteY22" fmla="*/ 122829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8095" h="1050877">
                <a:moveTo>
                  <a:pt x="928048" y="54591"/>
                </a:moveTo>
                <a:cubicBezTo>
                  <a:pt x="601827" y="194398"/>
                  <a:pt x="1044214" y="14500"/>
                  <a:pt x="177421" y="191068"/>
                </a:cubicBezTo>
                <a:cubicBezTo>
                  <a:pt x="145276" y="197616"/>
                  <a:pt x="120577" y="224469"/>
                  <a:pt x="95534" y="245659"/>
                </a:cubicBezTo>
                <a:cubicBezTo>
                  <a:pt x="61155" y="274749"/>
                  <a:pt x="0" y="341194"/>
                  <a:pt x="0" y="341194"/>
                </a:cubicBezTo>
                <a:cubicBezTo>
                  <a:pt x="60488" y="1127537"/>
                  <a:pt x="-87424" y="714596"/>
                  <a:pt x="95534" y="928047"/>
                </a:cubicBezTo>
                <a:cubicBezTo>
                  <a:pt x="131308" y="969784"/>
                  <a:pt x="111640" y="981668"/>
                  <a:pt x="177421" y="996286"/>
                </a:cubicBezTo>
                <a:cubicBezTo>
                  <a:pt x="240225" y="1010242"/>
                  <a:pt x="304495" y="1016962"/>
                  <a:pt x="368489" y="1023582"/>
                </a:cubicBezTo>
                <a:cubicBezTo>
                  <a:pt x="436516" y="1030619"/>
                  <a:pt x="504856" y="1034872"/>
                  <a:pt x="573206" y="1037229"/>
                </a:cubicBezTo>
                <a:cubicBezTo>
                  <a:pt x="768760" y="1043972"/>
                  <a:pt x="964441" y="1046328"/>
                  <a:pt x="1160059" y="1050877"/>
                </a:cubicBezTo>
                <a:cubicBezTo>
                  <a:pt x="1624083" y="1028131"/>
                  <a:pt x="2089043" y="1019850"/>
                  <a:pt x="2552131" y="982638"/>
                </a:cubicBezTo>
                <a:cubicBezTo>
                  <a:pt x="2600971" y="978713"/>
                  <a:pt x="2641918" y="942903"/>
                  <a:pt x="2688609" y="928047"/>
                </a:cubicBezTo>
                <a:cubicBezTo>
                  <a:pt x="2720093" y="918029"/>
                  <a:pt x="2895047" y="879634"/>
                  <a:pt x="2947916" y="859808"/>
                </a:cubicBezTo>
                <a:cubicBezTo>
                  <a:pt x="2989868" y="844076"/>
                  <a:pt x="3029803" y="823414"/>
                  <a:pt x="3070746" y="805217"/>
                </a:cubicBezTo>
                <a:cubicBezTo>
                  <a:pt x="3116239" y="759725"/>
                  <a:pt x="3163446" y="715885"/>
                  <a:pt x="3207224" y="668740"/>
                </a:cubicBezTo>
                <a:cubicBezTo>
                  <a:pt x="3304633" y="563839"/>
                  <a:pt x="3187152" y="659910"/>
                  <a:pt x="3302758" y="573206"/>
                </a:cubicBezTo>
                <a:cubicBezTo>
                  <a:pt x="3316406" y="541361"/>
                  <a:pt x="3340938" y="512207"/>
                  <a:pt x="3343701" y="477671"/>
                </a:cubicBezTo>
                <a:cubicBezTo>
                  <a:pt x="3350241" y="395919"/>
                  <a:pt x="3352167" y="310987"/>
                  <a:pt x="3330054" y="232011"/>
                </a:cubicBezTo>
                <a:cubicBezTo>
                  <a:pt x="3291504" y="94332"/>
                  <a:pt x="3032657" y="69133"/>
                  <a:pt x="2961564" y="54591"/>
                </a:cubicBezTo>
                <a:cubicBezTo>
                  <a:pt x="2835034" y="28710"/>
                  <a:pt x="2639799" y="12932"/>
                  <a:pt x="2497540" y="0"/>
                </a:cubicBezTo>
                <a:lnTo>
                  <a:pt x="1596788" y="27295"/>
                </a:lnTo>
                <a:lnTo>
                  <a:pt x="1009934" y="54591"/>
                </a:lnTo>
                <a:cubicBezTo>
                  <a:pt x="828128" y="77315"/>
                  <a:pt x="970122" y="52318"/>
                  <a:pt x="818865" y="95534"/>
                </a:cubicBezTo>
                <a:cubicBezTo>
                  <a:pt x="782794" y="105840"/>
                  <a:pt x="709683" y="122829"/>
                  <a:pt x="709683" y="122829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23825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4557887"/>
            <a:ext cx="3585008" cy="29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4571925"/>
            <a:ext cx="3610615" cy="299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8263757"/>
              </p:ext>
            </p:extLst>
          </p:nvPr>
        </p:nvGraphicFramePr>
        <p:xfrm>
          <a:off x="161927" y="1259557"/>
          <a:ext cx="3148013" cy="1323975"/>
        </p:xfrm>
        <a:graphic>
          <a:graphicData uri="http://schemas.openxmlformats.org/presentationml/2006/ole">
            <p:oleObj spid="_x0000_s78044" name="CS ChemDraw Drawing" r:id="rId10" imgW="2249134" imgH="947686" progId="ChemDraw.Document.6.0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69822" y="7020197"/>
            <a:ext cx="567035" cy="397232"/>
          </a:xfrm>
        </p:spPr>
        <p:txBody>
          <a:bodyPr>
            <a:normAutofit fontScale="70000" lnSpcReduction="20000"/>
          </a:bodyPr>
          <a:lstStyle/>
          <a:p>
            <a:fld id="{3E7680CB-9005-4D19-9765-ED344F9AD135}" type="slidenum">
              <a:rPr lang="ru-RU" sz="3600" b="1">
                <a:solidFill>
                  <a:srgbClr val="FF0000"/>
                </a:solidFill>
              </a:rPr>
              <a:pPr/>
              <a:t>21</a:t>
            </a:fld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18352389"/>
              </p:ext>
            </p:extLst>
          </p:nvPr>
        </p:nvGraphicFramePr>
        <p:xfrm>
          <a:off x="1514475" y="900113"/>
          <a:ext cx="8350250" cy="3916362"/>
        </p:xfrm>
        <a:graphic>
          <a:graphicData uri="http://schemas.openxmlformats.org/presentationml/2006/ole">
            <p:oleObj spid="_x0000_s78045" name="CS ChemDraw Drawing" r:id="rId11" imgW="6071204" imgH="2837382" progId="ChemDraw.Document.6.0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алкоксиаминов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9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8" name="Picture 2" descr="short_contacts_fu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64" y="467468"/>
            <a:ext cx="6718310" cy="425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" y="4336553"/>
            <a:ext cx="508514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21" y="4427886"/>
            <a:ext cx="4824577" cy="30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763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965305"/>
            <a:ext cx="7920880" cy="61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85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8953892"/>
              </p:ext>
            </p:extLst>
          </p:nvPr>
        </p:nvGraphicFramePr>
        <p:xfrm>
          <a:off x="5438775" y="3679899"/>
          <a:ext cx="4302125" cy="1406525"/>
        </p:xfrm>
        <a:graphic>
          <a:graphicData uri="http://schemas.openxmlformats.org/presentationml/2006/ole">
            <p:oleObj spid="_x0000_s130176" name="CS ChemDraw Drawing" r:id="rId4" imgW="3082469" imgH="1002209" progId="ChemDraw.Document.6.0">
              <p:embed/>
            </p:oleObj>
          </a:graphicData>
        </a:graphic>
      </p:graphicFrame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3645242"/>
              </p:ext>
            </p:extLst>
          </p:nvPr>
        </p:nvGraphicFramePr>
        <p:xfrm>
          <a:off x="215775" y="5615106"/>
          <a:ext cx="4895946" cy="1333083"/>
        </p:xfrm>
        <a:graphic>
          <a:graphicData uri="http://schemas.openxmlformats.org/presentationml/2006/ole">
            <p:oleObj spid="_x0000_s130177" name="CS ChemDraw Drawing" r:id="rId5" imgW="3515439" imgH="952202" progId="ChemDraw.Document.6.0">
              <p:embed/>
            </p:oleObj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7522522"/>
              </p:ext>
            </p:extLst>
          </p:nvPr>
        </p:nvGraphicFramePr>
        <p:xfrm>
          <a:off x="763588" y="1768475"/>
          <a:ext cx="3627437" cy="1336675"/>
        </p:xfrm>
        <a:graphic>
          <a:graphicData uri="http://schemas.openxmlformats.org/presentationml/2006/ole">
            <p:oleObj spid="_x0000_s130178" name="CS ChemDraw Drawing" r:id="rId6" imgW="2634496" imgH="968871" progId="ChemDraw.Document.6.0">
              <p:embed/>
            </p:oleObj>
          </a:graphicData>
        </a:graphic>
      </p:graphicFrame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4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838872"/>
              </p:ext>
            </p:extLst>
          </p:nvPr>
        </p:nvGraphicFramePr>
        <p:xfrm>
          <a:off x="471488" y="3347789"/>
          <a:ext cx="4119562" cy="2098675"/>
        </p:xfrm>
        <a:graphic>
          <a:graphicData uri="http://schemas.openxmlformats.org/presentationml/2006/ole">
            <p:oleObj spid="_x0000_s130179" name="CS ChemDraw Drawing" r:id="rId9" imgW="2998708" imgH="1525191" progId="ChemDraw.Document.6.0">
              <p:embed/>
            </p:oleObj>
          </a:graphicData>
        </a:graphic>
      </p:graphicFrame>
      <p:graphicFrame>
        <p:nvGraphicFramePr>
          <p:cNvPr id="174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15704796"/>
              </p:ext>
            </p:extLst>
          </p:nvPr>
        </p:nvGraphicFramePr>
        <p:xfrm>
          <a:off x="5254625" y="1778000"/>
          <a:ext cx="4562475" cy="1397000"/>
        </p:xfrm>
        <a:graphic>
          <a:graphicData uri="http://schemas.openxmlformats.org/presentationml/2006/ole">
            <p:oleObj spid="_x0000_s130180" name="CS ChemDraw Drawing" r:id="rId10" imgW="3282494" imgH="1002625" progId="ChemDraw.Document.6.0">
              <p:embed/>
            </p:oleObj>
          </a:graphicData>
        </a:graphic>
      </p:graphicFrame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1880642" y="6732165"/>
            <a:ext cx="1287462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 smtClean="0">
                <a:solidFill>
                  <a:srgbClr val="FF3333"/>
                </a:solidFill>
              </a:rPr>
              <a:t>-14.4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6983809" y="4895850"/>
            <a:ext cx="151288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 smtClean="0">
                <a:solidFill>
                  <a:srgbClr val="FF3333"/>
                </a:solidFill>
              </a:rPr>
              <a:t>-16.8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758950" y="2975620"/>
            <a:ext cx="1625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>
                <a:solidFill>
                  <a:srgbClr val="FF3333"/>
                </a:solidFill>
              </a:rPr>
              <a:t>- 1</a:t>
            </a:r>
            <a:r>
              <a:rPr lang="de-DE" sz="3200" b="1" dirty="0" smtClean="0">
                <a:solidFill>
                  <a:srgbClr val="FF3333"/>
                </a:solidFill>
              </a:rPr>
              <a:t>8</a:t>
            </a:r>
            <a:r>
              <a:rPr lang="ru-RU" sz="3200" b="1" dirty="0" smtClean="0">
                <a:solidFill>
                  <a:srgbClr val="FF3333"/>
                </a:solidFill>
              </a:rPr>
              <a:t>.7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6699250" y="3112145"/>
            <a:ext cx="14001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>
                <a:solidFill>
                  <a:srgbClr val="FF3333"/>
                </a:solidFill>
              </a:rPr>
              <a:t>- 2</a:t>
            </a:r>
            <a:r>
              <a:rPr lang="ru-RU" sz="3200" b="1" dirty="0" smtClean="0">
                <a:solidFill>
                  <a:srgbClr val="FF3333"/>
                </a:solidFill>
              </a:rPr>
              <a:t>.</a:t>
            </a:r>
            <a:r>
              <a:rPr lang="de-DE" sz="3200" b="1" dirty="0" smtClean="0">
                <a:solidFill>
                  <a:srgbClr val="FF3333"/>
                </a:solidFill>
              </a:rPr>
              <a:t>7</a:t>
            </a:r>
            <a:r>
              <a:rPr lang="ru-RU" sz="3200" b="1" dirty="0" smtClean="0">
                <a:solidFill>
                  <a:srgbClr val="FF3333"/>
                </a:solidFill>
              </a:rPr>
              <a:t>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1952625" y="4895850"/>
            <a:ext cx="1503511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>
                <a:solidFill>
                  <a:srgbClr val="FF3333"/>
                </a:solidFill>
              </a:rPr>
              <a:t>- </a:t>
            </a:r>
            <a:r>
              <a:rPr lang="ru-RU" sz="3200" b="1" dirty="0" smtClean="0">
                <a:solidFill>
                  <a:srgbClr val="FF3333"/>
                </a:solidFill>
              </a:rPr>
              <a:t>2.5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0779315"/>
              </p:ext>
            </p:extLst>
          </p:nvPr>
        </p:nvGraphicFramePr>
        <p:xfrm>
          <a:off x="5327650" y="5616847"/>
          <a:ext cx="4294188" cy="1403350"/>
        </p:xfrm>
        <a:graphic>
          <a:graphicData uri="http://schemas.openxmlformats.org/presentationml/2006/ole">
            <p:oleObj spid="_x0000_s130181" name="CS ChemDraw Drawing" r:id="rId11" imgW="3082469" imgH="1002209" progId="ChemDraw.Document.6.0">
              <p:embed/>
            </p:oleObj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49194" y="6779527"/>
            <a:ext cx="1287462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 smtClean="0">
                <a:solidFill>
                  <a:srgbClr val="FF3333"/>
                </a:solidFill>
              </a:rPr>
              <a:t>-10.1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17499" y="712878"/>
            <a:ext cx="5443093" cy="1122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DFT B3LYP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</a:rPr>
              <a:t>6-31G*</a:t>
            </a:r>
          </a:p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BLYP </a:t>
            </a:r>
            <a:r>
              <a:rPr lang="de-DE" sz="3600" b="1" dirty="0" err="1" smtClean="0">
                <a:solidFill>
                  <a:srgbClr val="FF0000"/>
                </a:solidFill>
              </a:rPr>
              <a:t>Broken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Symmetry</a:t>
            </a:r>
            <a:endParaRPr lang="de-DE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62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3" grpId="0"/>
      <p:bldP spid="17424" grpId="0"/>
      <p:bldP spid="17425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0"/>
            <a:ext cx="10079038" cy="836613"/>
            <a:chOff x="0" y="0"/>
            <a:chExt cx="6349" cy="527"/>
          </a:xfrm>
        </p:grpSpPr>
        <p:pic>
          <p:nvPicPr>
            <p:cNvPr id="615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" y="0"/>
              <a:ext cx="86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9694584"/>
              </p:ext>
            </p:extLst>
          </p:nvPr>
        </p:nvGraphicFramePr>
        <p:xfrm>
          <a:off x="369888" y="900113"/>
          <a:ext cx="9371012" cy="3689350"/>
        </p:xfrm>
        <a:graphic>
          <a:graphicData uri="http://schemas.openxmlformats.org/presentationml/2006/ole">
            <p:oleObj spid="_x0000_s131116" name="CS ChemDraw Drawing" r:id="rId6" imgW="6692920" imgH="2636163" progId="ChemDraw.Document.6.0">
              <p:embed/>
            </p:oleObj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9388803"/>
              </p:ext>
            </p:extLst>
          </p:nvPr>
        </p:nvGraphicFramePr>
        <p:xfrm>
          <a:off x="71760" y="4283893"/>
          <a:ext cx="4824412" cy="3206750"/>
        </p:xfrm>
        <a:graphic>
          <a:graphicData uri="http://schemas.openxmlformats.org/presentationml/2006/ole">
            <p:oleObj spid="_x0000_s131117" name="Graph" r:id="rId7" imgW="4153814" imgH="2901696" progId="">
              <p:embed/>
            </p:oleObj>
          </a:graphicData>
        </a:graphic>
      </p:graphicFrame>
      <p:pic>
        <p:nvPicPr>
          <p:cNvPr id="6274" name="Picture 1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4534644"/>
            <a:ext cx="3522340" cy="29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6536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0"/>
            <a:ext cx="10079038" cy="836613"/>
            <a:chOff x="0" y="0"/>
            <a:chExt cx="6349" cy="527"/>
          </a:xfrm>
        </p:grpSpPr>
        <p:pic>
          <p:nvPicPr>
            <p:cNvPr id="51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" y="0"/>
              <a:ext cx="86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52234069"/>
              </p:ext>
            </p:extLst>
          </p:nvPr>
        </p:nvGraphicFramePr>
        <p:xfrm>
          <a:off x="908050" y="998538"/>
          <a:ext cx="8266113" cy="1976437"/>
        </p:xfrm>
        <a:graphic>
          <a:graphicData uri="http://schemas.openxmlformats.org/presentationml/2006/ole">
            <p:oleObj spid="_x0000_s132140" name="CS ChemDraw Drawing" r:id="rId6" imgW="7514689" imgH="1799392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03899223"/>
              </p:ext>
            </p:extLst>
          </p:nvPr>
        </p:nvGraphicFramePr>
        <p:xfrm>
          <a:off x="380206" y="2915741"/>
          <a:ext cx="9391650" cy="2122487"/>
        </p:xfrm>
        <a:graphic>
          <a:graphicData uri="http://schemas.openxmlformats.org/presentationml/2006/ole">
            <p:oleObj spid="_x0000_s132141" name="CS ChemDraw Drawing" r:id="rId7" imgW="9392007" imgH="2122349" progId="ChemDraw.Document.6.0">
              <p:embed/>
            </p:oleObj>
          </a:graphicData>
        </a:graphic>
      </p:graphicFrame>
      <p:pic>
        <p:nvPicPr>
          <p:cNvPr id="116782" name="Picture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5003973"/>
            <a:ext cx="2700098" cy="20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306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9111044"/>
              </p:ext>
            </p:extLst>
          </p:nvPr>
        </p:nvGraphicFramePr>
        <p:xfrm>
          <a:off x="215900" y="1090613"/>
          <a:ext cx="9693275" cy="4129087"/>
        </p:xfrm>
        <a:graphic>
          <a:graphicData uri="http://schemas.openxmlformats.org/presentationml/2006/ole">
            <p:oleObj spid="_x0000_s133164" name="CS ChemDraw Drawing" r:id="rId6" imgW="9056965" imgH="3855482" progId="ChemDraw.Document.6.0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pic>
        <p:nvPicPr>
          <p:cNvPr id="14456" name="Picture 1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2" y="4067869"/>
            <a:ext cx="3952934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57" name="Picture 121" descr="NNRPyCCPyNNR_packing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30" y="5314106"/>
            <a:ext cx="3752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4028911"/>
              </p:ext>
            </p:extLst>
          </p:nvPr>
        </p:nvGraphicFramePr>
        <p:xfrm>
          <a:off x="4209826" y="3109193"/>
          <a:ext cx="3206750" cy="2182812"/>
        </p:xfrm>
        <a:graphic>
          <a:graphicData uri="http://schemas.openxmlformats.org/presentationml/2006/ole">
            <p:oleObj spid="_x0000_s133165" name="CS ChemDraw Drawing" r:id="rId9" imgW="3206234" imgH="2183606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81756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Оборудование</a:t>
            </a:r>
            <a:endParaRPr lang="de-DE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146" name="Picture 2" descr="Quantum Design, Inc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1362421"/>
            <a:ext cx="2743200" cy="514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864" y="5436021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Nonius</a:t>
            </a:r>
            <a:r>
              <a:rPr lang="de-DE" dirty="0"/>
              <a:t> Kappa CCD (Mo k</a:t>
            </a:r>
            <a:r>
              <a:rPr lang="el-GR" dirty="0"/>
              <a:t>α, μ = 0.71073 </a:t>
            </a:r>
            <a:r>
              <a:rPr lang="de-DE" dirty="0"/>
              <a:t>Å) </a:t>
            </a:r>
            <a:r>
              <a:rPr lang="de-DE" dirty="0" err="1"/>
              <a:t>diffractometer</a:t>
            </a:r>
            <a:r>
              <a:rPr lang="de-DE" dirty="0"/>
              <a:t> </a:t>
            </a:r>
            <a:r>
              <a:rPr lang="de-DE" dirty="0" err="1"/>
              <a:t>equipped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graphite</a:t>
            </a:r>
            <a:r>
              <a:rPr lang="de-DE" dirty="0"/>
              <a:t> </a:t>
            </a:r>
            <a:r>
              <a:rPr lang="de-DE" dirty="0" err="1"/>
              <a:t>monochromator</a:t>
            </a:r>
            <a:r>
              <a:rPr lang="de-DE" dirty="0"/>
              <a:t>.</a:t>
            </a:r>
          </a:p>
        </p:txBody>
      </p:sp>
      <p:pic>
        <p:nvPicPr>
          <p:cNvPr id="134148" name="Picture 4" descr="http://www.southampton.ac.uk/xray/images/kappaccd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18" y="501138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880" y="1362421"/>
            <a:ext cx="5038725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Superconducting</a:t>
            </a:r>
            <a:r>
              <a:rPr lang="de-DE" dirty="0"/>
              <a:t> Quantum </a:t>
            </a:r>
            <a:r>
              <a:rPr lang="de-DE" dirty="0" err="1"/>
              <a:t>Interference</a:t>
            </a:r>
            <a:r>
              <a:rPr lang="de-DE" dirty="0"/>
              <a:t> Device (SQUID)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7864" y="2717656"/>
            <a:ext cx="5038725" cy="1895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ac-susceptibility data </a:t>
            </a:r>
            <a:r>
              <a:rPr lang="en-US" dirty="0" smtClean="0"/>
              <a:t>were </a:t>
            </a:r>
            <a:r>
              <a:rPr lang="en-US" dirty="0"/>
              <a:t>recorded using an ultra-high resolution </a:t>
            </a:r>
            <a:r>
              <a:rPr lang="en-US" dirty="0" smtClean="0"/>
              <a:t>ac-</a:t>
            </a:r>
            <a:r>
              <a:rPr lang="en-US" dirty="0" err="1" smtClean="0"/>
              <a:t>susceptometer</a:t>
            </a:r>
            <a:r>
              <a:rPr lang="en-US" dirty="0" smtClean="0"/>
              <a:t> </a:t>
            </a:r>
            <a:r>
              <a:rPr lang="en-US" dirty="0"/>
              <a:t>adapted to a </a:t>
            </a:r>
            <a:r>
              <a:rPr lang="en-US" baseline="30000" dirty="0"/>
              <a:t>3</a:t>
            </a:r>
            <a:r>
              <a:rPr lang="en-US" dirty="0"/>
              <a:t>He-</a:t>
            </a:r>
            <a:r>
              <a:rPr lang="en-US" baseline="30000" dirty="0"/>
              <a:t>4</a:t>
            </a:r>
            <a:r>
              <a:rPr lang="en-US" dirty="0"/>
              <a:t>He top-loading dilution refrigerator. The compensated-coil </a:t>
            </a:r>
            <a:r>
              <a:rPr lang="en-US" dirty="0" err="1"/>
              <a:t>susceptometer</a:t>
            </a:r>
            <a:r>
              <a:rPr lang="en-US" dirty="0"/>
              <a:t> is optimized for measuring small single crystals in the mg range. The system is equipped with a 12 T superconducting magnet.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4717" y="3304514"/>
            <a:ext cx="615874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solidFill>
                  <a:srgbClr val="0000FF"/>
                </a:solidFill>
                <a:latin typeface="+mn-lt"/>
              </a:rPr>
              <a:t>χ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ac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pic>
        <p:nvPicPr>
          <p:cNvPr id="134150" name="Picture 6" descr="http://www.pi.physik.uni-frankfurt.de/Wissenschaftliche_Arbeitsgruppen/lowtemp/bilder/Toploader_MG_33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8" y="2555701"/>
            <a:ext cx="2916291" cy="1944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608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132013"/>
            <a:ext cx="99441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40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8997164"/>
              </p:ext>
            </p:extLst>
          </p:nvPr>
        </p:nvGraphicFramePr>
        <p:xfrm>
          <a:off x="791840" y="2631206"/>
          <a:ext cx="3035300" cy="4244975"/>
        </p:xfrm>
        <a:graphic>
          <a:graphicData uri="http://schemas.openxmlformats.org/presentationml/2006/ole">
            <p:oleObj spid="_x0000_s67078" name="CS ChemDraw Drawing" r:id="rId4" imgW="2171122" imgH="3033893" progId="ChemDraw.Document.6.0">
              <p:embed/>
            </p:oleObj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70674048"/>
              </p:ext>
            </p:extLst>
          </p:nvPr>
        </p:nvGraphicFramePr>
        <p:xfrm>
          <a:off x="2941884" y="3338735"/>
          <a:ext cx="1658938" cy="1257300"/>
        </p:xfrm>
        <a:graphic>
          <a:graphicData uri="http://schemas.openxmlformats.org/presentationml/2006/ole">
            <p:oleObj spid="_x0000_s67079" name="CS ChemDraw Drawing" r:id="rId5" imgW="1220569" imgH="961370" progId="ChemDraw.Document.6.0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9867413"/>
              </p:ext>
            </p:extLst>
          </p:nvPr>
        </p:nvGraphicFramePr>
        <p:xfrm>
          <a:off x="4320232" y="2627709"/>
          <a:ext cx="5184775" cy="2039938"/>
        </p:xfrm>
        <a:graphic>
          <a:graphicData uri="http://schemas.openxmlformats.org/presentationml/2006/ole">
            <p:oleObj spid="_x0000_s67080" name="CS ChemDraw Drawing" r:id="rId6" imgW="3797506" imgH="1490186" progId="ChemDraw.Document.6.0">
              <p:embed/>
            </p:oleObj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1249752"/>
              </p:ext>
            </p:extLst>
          </p:nvPr>
        </p:nvGraphicFramePr>
        <p:xfrm>
          <a:off x="1941834" y="899517"/>
          <a:ext cx="7346950" cy="2355850"/>
        </p:xfrm>
        <a:graphic>
          <a:graphicData uri="http://schemas.openxmlformats.org/presentationml/2006/ole">
            <p:oleObj spid="_x0000_s67081" name="CS ChemDraw Drawing" r:id="rId9" imgW="5257337" imgH="1680751" progId="ChemDraw.Document.6.0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90061" y="6791849"/>
            <a:ext cx="281411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07864" y="179437"/>
            <a:ext cx="7632848" cy="46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Цели исследования</a:t>
            </a:r>
            <a:endParaRPr lang="de-DE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11247286"/>
              </p:ext>
            </p:extLst>
          </p:nvPr>
        </p:nvGraphicFramePr>
        <p:xfrm>
          <a:off x="5903663" y="4840063"/>
          <a:ext cx="3313113" cy="1316038"/>
        </p:xfrm>
        <a:graphic>
          <a:graphicData uri="http://schemas.openxmlformats.org/presentationml/2006/ole">
            <p:oleObj spid="_x0000_s67082" name="CS ChemDraw Drawing" r:id="rId10" imgW="2401380" imgH="952011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64448" y="6228109"/>
            <a:ext cx="2594109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Спиновые </a:t>
            </a:r>
            <a:r>
              <a:rPr lang="ru-RU" b="1" dirty="0" err="1" smtClean="0">
                <a:solidFill>
                  <a:srgbClr val="0000FF"/>
                </a:solidFill>
              </a:rPr>
              <a:t>димеры</a:t>
            </a:r>
            <a:r>
              <a:rPr lang="ru-RU" b="1" dirty="0" smtClean="0">
                <a:solidFill>
                  <a:srgbClr val="0000FF"/>
                </a:solidFill>
              </a:rPr>
              <a:t> для моделирования квантовых магнитов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2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873229"/>
              </p:ext>
            </p:extLst>
          </p:nvPr>
        </p:nvGraphicFramePr>
        <p:xfrm>
          <a:off x="3063304" y="997595"/>
          <a:ext cx="6513512" cy="2062162"/>
        </p:xfrm>
        <a:graphic>
          <a:graphicData uri="http://schemas.openxmlformats.org/presentationml/2006/ole">
            <p:oleObj spid="_x0000_s77156" name="CS ChemDraw Drawing" r:id="rId6" imgW="4678318" imgH="1477752" progId="ChemDraw.Document.6.0">
              <p:embed/>
            </p:oleObj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алкоксиаминов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0607388"/>
              </p:ext>
            </p:extLst>
          </p:nvPr>
        </p:nvGraphicFramePr>
        <p:xfrm>
          <a:off x="575816" y="1285627"/>
          <a:ext cx="2317750" cy="1320800"/>
        </p:xfrm>
        <a:graphic>
          <a:graphicData uri="http://schemas.openxmlformats.org/presentationml/2006/ole">
            <p:oleObj spid="_x0000_s77157" name="CS ChemDraw Drawing" r:id="rId7" imgW="1656077" imgH="943091" progId="ChemDraw.Document.6.0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369822" y="7020197"/>
            <a:ext cx="567035" cy="397232"/>
          </a:xfrm>
        </p:spPr>
        <p:txBody>
          <a:bodyPr>
            <a:normAutofit fontScale="70000" lnSpcReduction="20000"/>
          </a:bodyPr>
          <a:lstStyle/>
          <a:p>
            <a:fld id="{3E7680CB-9005-4D19-9765-ED344F9AD135}" type="slidenum">
              <a:rPr lang="ru-RU" sz="3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/>
              <a:t>4</a:t>
            </a:fld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0465247"/>
              </p:ext>
            </p:extLst>
          </p:nvPr>
        </p:nvGraphicFramePr>
        <p:xfrm>
          <a:off x="1829370" y="3635821"/>
          <a:ext cx="7891462" cy="3916363"/>
        </p:xfrm>
        <a:graphic>
          <a:graphicData uri="http://schemas.openxmlformats.org/presentationml/2006/ole">
            <p:oleObj spid="_x0000_s77158" name="CS ChemDraw Drawing" r:id="rId8" imgW="5737559" imgH="2837382" progId="ChemDraw.Document.6.0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9411676"/>
              </p:ext>
            </p:extLst>
          </p:nvPr>
        </p:nvGraphicFramePr>
        <p:xfrm>
          <a:off x="308123" y="3923853"/>
          <a:ext cx="3148013" cy="1323975"/>
        </p:xfrm>
        <a:graphic>
          <a:graphicData uri="http://schemas.openxmlformats.org/presentationml/2006/ole">
            <p:oleObj spid="_x0000_s77159" name="CS ChemDraw Drawing" r:id="rId9" imgW="2249134" imgH="947686" progId="ChemDraw.Document.6.0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4663" y="827509"/>
            <a:ext cx="27334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 нейтральной среде: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23" y="3275781"/>
            <a:ext cx="204113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кислой среде: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1000" y="3131765"/>
            <a:ext cx="92678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59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857003"/>
              </p:ext>
            </p:extLst>
          </p:nvPr>
        </p:nvGraphicFramePr>
        <p:xfrm>
          <a:off x="350838" y="1457325"/>
          <a:ext cx="9474200" cy="4284663"/>
        </p:xfrm>
        <a:graphic>
          <a:graphicData uri="http://schemas.openxmlformats.org/presentationml/2006/ole">
            <p:oleObj spid="_x0000_s80302" name="CS ChemDraw Drawing" r:id="rId6" imgW="6808948" imgH="3074979" progId="ChemDraw.Document.6.0">
              <p:embed/>
            </p:oleObj>
          </a:graphicData>
        </a:graphic>
      </p:graphicFrame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" y="899517"/>
            <a:ext cx="2704114" cy="223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5080762"/>
              </p:ext>
            </p:extLst>
          </p:nvPr>
        </p:nvGraphicFramePr>
        <p:xfrm>
          <a:off x="849313" y="5710238"/>
          <a:ext cx="8378825" cy="1611312"/>
        </p:xfrm>
        <a:graphic>
          <a:graphicData uri="http://schemas.openxmlformats.org/presentationml/2006/ole">
            <p:oleObj spid="_x0000_s80303" name="CS ChemDraw Drawing" r:id="rId10" imgW="6026934" imgH="1154739" progId="ChemDraw.Document.6.0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8586277"/>
              </p:ext>
            </p:extLst>
          </p:nvPr>
        </p:nvGraphicFramePr>
        <p:xfrm>
          <a:off x="2159992" y="1466229"/>
          <a:ext cx="5572125" cy="1233488"/>
        </p:xfrm>
        <a:graphic>
          <a:graphicData uri="http://schemas.openxmlformats.org/presentationml/2006/ole">
            <p:oleObj spid="_x0000_s80304" name="CS ChemDraw Drawing" r:id="rId11" imgW="3996991" imgH="882002" progId="ChemDraw.Document.6.0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39314166"/>
              </p:ext>
            </p:extLst>
          </p:nvPr>
        </p:nvGraphicFramePr>
        <p:xfrm>
          <a:off x="7992640" y="1090438"/>
          <a:ext cx="2028825" cy="1465263"/>
        </p:xfrm>
        <a:graphic>
          <a:graphicData uri="http://schemas.openxmlformats.org/presentationml/2006/ole">
            <p:oleObj spid="_x0000_s80305" name="CS ChemDraw Drawing" r:id="rId12" imgW="1465770" imgH="1048239" progId="ChemDraw.Document.6.0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16775" y="6791849"/>
            <a:ext cx="454697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алкоксиаминов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35856" y="5652045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89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0395094"/>
              </p:ext>
            </p:extLst>
          </p:nvPr>
        </p:nvGraphicFramePr>
        <p:xfrm>
          <a:off x="2874963" y="842963"/>
          <a:ext cx="4959350" cy="3509962"/>
        </p:xfrm>
        <a:graphic>
          <a:graphicData uri="http://schemas.openxmlformats.org/presentationml/2006/ole">
            <p:oleObj spid="_x0000_s81374" name="CS ChemDraw Drawing" r:id="rId6" imgW="4147887" imgH="2928744" progId="ChemDraw.Document.6.0">
              <p:embed/>
            </p:oleObj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55" y="4719434"/>
            <a:ext cx="2948385" cy="244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1794325"/>
              </p:ext>
            </p:extLst>
          </p:nvPr>
        </p:nvGraphicFramePr>
        <p:xfrm>
          <a:off x="149225" y="1106488"/>
          <a:ext cx="2881313" cy="2455862"/>
        </p:xfrm>
        <a:graphic>
          <a:graphicData uri="http://schemas.openxmlformats.org/presentationml/2006/ole">
            <p:oleObj spid="_x0000_s81375" name="CS ChemDraw Drawing" r:id="rId10" imgW="2404619" imgH="2049445" progId="ChemDraw.Document.6.0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8575099"/>
              </p:ext>
            </p:extLst>
          </p:nvPr>
        </p:nvGraphicFramePr>
        <p:xfrm>
          <a:off x="7793036" y="893763"/>
          <a:ext cx="1855788" cy="3444875"/>
        </p:xfrm>
        <a:graphic>
          <a:graphicData uri="http://schemas.openxmlformats.org/presentationml/2006/ole">
            <p:oleObj spid="_x0000_s81376" name="CS ChemDraw Drawing" r:id="rId11" imgW="1537304" imgH="2880090" progId="ChemDraw.Document.6.0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677E5AD3-77E0-41C5-A5DA-59624651DA56}" type="slidenum">
              <a:rPr lang="ru-RU" sz="3600" b="1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8161874"/>
              </p:ext>
            </p:extLst>
          </p:nvPr>
        </p:nvGraphicFramePr>
        <p:xfrm>
          <a:off x="215900" y="4405386"/>
          <a:ext cx="7200900" cy="3190875"/>
        </p:xfrm>
        <a:graphic>
          <a:graphicData uri="http://schemas.openxmlformats.org/presentationml/2006/ole">
            <p:oleObj spid="_x0000_s81377" name="CS ChemDraw Drawing" r:id="rId12" imgW="5908161" imgH="2608704" progId="ChemDraw.Document.6.0">
              <p:embed/>
            </p:oleObj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алкоксиаминов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5856" y="4355901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89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9488261"/>
              </p:ext>
            </p:extLst>
          </p:nvPr>
        </p:nvGraphicFramePr>
        <p:xfrm>
          <a:off x="3763963" y="1348754"/>
          <a:ext cx="2371725" cy="1350963"/>
        </p:xfrm>
        <a:graphic>
          <a:graphicData uri="http://schemas.openxmlformats.org/presentationml/2006/ole">
            <p:oleObj spid="_x0000_s137272" name="CS ChemDraw Drawing" r:id="rId6" imgW="1726262" imgH="982826" progId="ChemDraw.Document.6.0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3879193"/>
              </p:ext>
            </p:extLst>
          </p:nvPr>
        </p:nvGraphicFramePr>
        <p:xfrm>
          <a:off x="6208713" y="1032073"/>
          <a:ext cx="3079750" cy="2171700"/>
        </p:xfrm>
        <a:graphic>
          <a:graphicData uri="http://schemas.openxmlformats.org/presentationml/2006/ole">
            <p:oleObj spid="_x0000_s137273" name="CS ChemDraw Drawing" r:id="rId7" imgW="2203244" imgH="1551005" progId="ChemDraw.Document.6.0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144767" y="6791849"/>
            <a:ext cx="526705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502527"/>
              </p:ext>
            </p:extLst>
          </p:nvPr>
        </p:nvGraphicFramePr>
        <p:xfrm>
          <a:off x="1135065" y="5005390"/>
          <a:ext cx="2924175" cy="2230437"/>
        </p:xfrm>
        <a:graphic>
          <a:graphicData uri="http://schemas.openxmlformats.org/presentationml/2006/ole">
            <p:oleObj spid="_x0000_s137274" name="CS ChemDraw Drawing" r:id="rId8" imgW="2119563" imgH="1615067" progId="ChemDraw.Document.6.0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3563365"/>
              </p:ext>
            </p:extLst>
          </p:nvPr>
        </p:nvGraphicFramePr>
        <p:xfrm>
          <a:off x="7056536" y="5292005"/>
          <a:ext cx="2208213" cy="1677988"/>
        </p:xfrm>
        <a:graphic>
          <a:graphicData uri="http://schemas.openxmlformats.org/presentationml/2006/ole">
            <p:oleObj spid="_x0000_s137275" name="CS ChemDraw Drawing" r:id="rId9" imgW="1621255" imgH="1230965" progId="ChemDraw.Document.6.0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3863659"/>
              </p:ext>
            </p:extLst>
          </p:nvPr>
        </p:nvGraphicFramePr>
        <p:xfrm>
          <a:off x="4160217" y="5075981"/>
          <a:ext cx="4408487" cy="1909762"/>
        </p:xfrm>
        <a:graphic>
          <a:graphicData uri="http://schemas.openxmlformats.org/presentationml/2006/ole">
            <p:oleObj spid="_x0000_s137276" name="CS ChemDraw Drawing" r:id="rId10" imgW="3146682" imgH="1365035" progId="ChemDraw.Document.6.0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8210687"/>
              </p:ext>
            </p:extLst>
          </p:nvPr>
        </p:nvGraphicFramePr>
        <p:xfrm>
          <a:off x="935856" y="1077391"/>
          <a:ext cx="2749550" cy="3638550"/>
        </p:xfrm>
        <a:graphic>
          <a:graphicData uri="http://schemas.openxmlformats.org/presentationml/2006/ole">
            <p:oleObj spid="_x0000_s137277" name="CS ChemDraw Drawing" r:id="rId11" imgW="1992962" imgH="2637627" progId="ChemDraw.Document.6.0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гидроксиаминов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35856" y="4787949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663" y="765573"/>
            <a:ext cx="27334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 нейтральной среде: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6416" y="765573"/>
            <a:ext cx="204113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кислой среде: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254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3007388"/>
              </p:ext>
            </p:extLst>
          </p:nvPr>
        </p:nvGraphicFramePr>
        <p:xfrm>
          <a:off x="2087984" y="2051645"/>
          <a:ext cx="6124575" cy="5262563"/>
        </p:xfrm>
        <a:graphic>
          <a:graphicData uri="http://schemas.openxmlformats.org/presentationml/2006/ole">
            <p:oleObj spid="_x0000_s138274" name="CS ChemDraw Drawing" r:id="rId4" imgW="4442121" imgH="3817234" progId="ChemDraw.Document.6.0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8054746"/>
              </p:ext>
            </p:extLst>
          </p:nvPr>
        </p:nvGraphicFramePr>
        <p:xfrm>
          <a:off x="7346950" y="903288"/>
          <a:ext cx="1808163" cy="1584325"/>
        </p:xfrm>
        <a:graphic>
          <a:graphicData uri="http://schemas.openxmlformats.org/presentationml/2006/ole">
            <p:oleObj spid="_x0000_s138275" name="CS ChemDraw Drawing" r:id="rId5" imgW="1314874" imgH="1153387" progId="ChemDraw.Document.6.0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05928219"/>
              </p:ext>
            </p:extLst>
          </p:nvPr>
        </p:nvGraphicFramePr>
        <p:xfrm>
          <a:off x="4540250" y="712788"/>
          <a:ext cx="2722563" cy="1828800"/>
        </p:xfrm>
        <a:graphic>
          <a:graphicData uri="http://schemas.openxmlformats.org/presentationml/2006/ole">
            <p:oleObj spid="_x0000_s138276" name="CS ChemDraw Drawing" r:id="rId6" imgW="1973256" imgH="1325571" progId="ChemDraw.Document.6.0">
              <p:embed/>
            </p:oleObj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00753" y="6791849"/>
            <a:ext cx="670720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8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14881"/>
              </p:ext>
            </p:extLst>
          </p:nvPr>
        </p:nvGraphicFramePr>
        <p:xfrm>
          <a:off x="520700" y="966788"/>
          <a:ext cx="3795713" cy="1446212"/>
        </p:xfrm>
        <a:graphic>
          <a:graphicData uri="http://schemas.openxmlformats.org/presentationml/2006/ole">
            <p:oleObj spid="_x0000_s138277" name="CS ChemDraw Drawing" r:id="rId9" imgW="2716939" imgH="1033102" progId="ChemDraw.Document.6.0">
              <p:embed/>
            </p:oleObj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гидроксиаминов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59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2034476"/>
            <a:ext cx="4027383" cy="2537449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035275"/>
            <a:ext cx="10080625" cy="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72" tIns="50387" rIns="100772" bIns="50387" anchor="ctr"/>
          <a:lstStyle/>
          <a:p>
            <a:endParaRPr lang="ru-RU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7660700"/>
              </p:ext>
            </p:extLst>
          </p:nvPr>
        </p:nvGraphicFramePr>
        <p:xfrm>
          <a:off x="459474" y="1331565"/>
          <a:ext cx="3860758" cy="1173146"/>
        </p:xfrm>
        <a:graphic>
          <a:graphicData uri="http://schemas.openxmlformats.org/presentationml/2006/ole">
            <p:oleObj spid="_x0000_s71183" name="CS ChemDraw Drawing" r:id="rId6" imgW="2797651" imgH="850106" progId="ChemDraw.Document.6.0">
              <p:embed/>
            </p:oleObj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4767" y="6791849"/>
            <a:ext cx="526705" cy="402483"/>
          </a:xfrm>
        </p:spPr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9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9955204"/>
              </p:ext>
            </p:extLst>
          </p:nvPr>
        </p:nvGraphicFramePr>
        <p:xfrm>
          <a:off x="287338" y="2679700"/>
          <a:ext cx="6027737" cy="1892300"/>
        </p:xfrm>
        <a:graphic>
          <a:graphicData uri="http://schemas.openxmlformats.org/presentationml/2006/ole">
            <p:oleObj spid="_x0000_s71184" name="CS ChemDraw Drawing" r:id="rId9" imgW="4323077" imgH="1352872" progId="ChemDraw.Document.6.0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7786402"/>
              </p:ext>
            </p:extLst>
          </p:nvPr>
        </p:nvGraphicFramePr>
        <p:xfrm>
          <a:off x="4499321" y="1043533"/>
          <a:ext cx="2989263" cy="1624012"/>
        </p:xfrm>
        <a:graphic>
          <a:graphicData uri="http://schemas.openxmlformats.org/presentationml/2006/ole">
            <p:oleObj spid="_x0000_s71185" name="CS ChemDraw Drawing" r:id="rId10" imgW="2133330" imgH="1160956" progId="ChemDraw.Document.6.0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1,2-бис(</a:t>
            </a:r>
            <a:r>
              <a:rPr lang="ru-RU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гидроксиаминов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de-DE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9770747"/>
              </p:ext>
            </p:extLst>
          </p:nvPr>
        </p:nvGraphicFramePr>
        <p:xfrm>
          <a:off x="3364358" y="4939679"/>
          <a:ext cx="2851150" cy="1544638"/>
        </p:xfrm>
        <a:graphic>
          <a:graphicData uri="http://schemas.openxmlformats.org/presentationml/2006/ole">
            <p:oleObj spid="_x0000_s71186" name="CS ChemDraw Drawing" r:id="rId11" imgW="2067758" imgH="1121390" progId="ChemDraw.Document.6.0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8468954"/>
              </p:ext>
            </p:extLst>
          </p:nvPr>
        </p:nvGraphicFramePr>
        <p:xfrm>
          <a:off x="6137275" y="4960193"/>
          <a:ext cx="3559175" cy="2132012"/>
        </p:xfrm>
        <a:graphic>
          <a:graphicData uri="http://schemas.openxmlformats.org/presentationml/2006/ole">
            <p:oleObj spid="_x0000_s71187" name="CS ChemDraw Drawing" r:id="rId12" imgW="2558484" imgH="1522082" progId="ChemDraw.Document.6.0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5580625"/>
              </p:ext>
            </p:extLst>
          </p:nvPr>
        </p:nvGraphicFramePr>
        <p:xfrm>
          <a:off x="425450" y="4954588"/>
          <a:ext cx="2955925" cy="2446337"/>
        </p:xfrm>
        <a:graphic>
          <a:graphicData uri="http://schemas.openxmlformats.org/presentationml/2006/ole">
            <p:oleObj spid="_x0000_s71188" name="CS ChemDraw Drawing" r:id="rId13" imgW="2119563" imgH="1749138" progId="ChemDraw.Document.6.0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935856" y="4715941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5722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1881</Words>
  <Application>Microsoft Office PowerPoint</Application>
  <PresentationFormat>Произвольный</PresentationFormat>
  <Paragraphs>152</Paragraphs>
  <Slides>29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Твердый переплет</vt:lpstr>
      <vt:lpstr>CS ChemDraw Drawing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</dc:creator>
  <cp:lastModifiedBy>Denis Morozov</cp:lastModifiedBy>
  <cp:revision>291</cp:revision>
  <cp:lastPrinted>2012-04-11T08:32:12Z</cp:lastPrinted>
  <dcterms:created xsi:type="dcterms:W3CDTF">2009-11-18T16:53:58Z</dcterms:created>
  <dcterms:modified xsi:type="dcterms:W3CDTF">2013-10-17T09:36:50Z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